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63" r:id="rId9"/>
    <p:sldId id="282" r:id="rId10"/>
    <p:sldId id="281"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Lst>
  <p:sldSz cx="9144000" cy="5143500" type="screen16x9"/>
  <p:notesSz cx="6858000" cy="9144000"/>
  <p:embeddedFontLst>
    <p:embeddedFont>
      <p:font typeface="Roboto"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itra Akhil"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39" autoAdjust="0"/>
    <p:restoredTop sz="94660"/>
  </p:normalViewPr>
  <p:slideViewPr>
    <p:cSldViewPr>
      <p:cViewPr varScale="1">
        <p:scale>
          <a:sx n="90" d="100"/>
          <a:sy n="90" d="100"/>
        </p:scale>
        <p:origin x="822" y="8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8-03-18T14:35:16.603" idx="1">
    <p:pos x="6000" y="0"/>
    <p:text>The mandatory slides are:
Title Slide with details of batch &amp; guide
Abstract
Literature survey
Existing system, Drawbacks of Existing system
Proposed System, Advantages of Proposed system
Hardware and software requirements
Algorithms (if any)
Main code for your project(This is a mandatory slide for explanation) 
Output screens
References/ Base paper (If there exists a base paper, then get the hard-copy)</p:text>
  </p:cm>
</p:cmLst>
</file>

<file path=ppt/media/image1.jpeg>
</file>

<file path=ppt/media/image10.png>
</file>

<file path=ppt/media/image2.jpe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8" name="Shape 1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4" name="Shape 17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6" name="Shape 18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2" name="Shape 19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9" name="Shape 1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7" name="Shape 20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Shape 21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4" name="Shape 21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8" name="Shape 2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Shape 23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5" name="Shape 23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3" name="Shape 10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5" name="Shape 11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7" name="Shape 12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Shape 10"/>
          <p:cNvGrpSpPr/>
          <p:nvPr/>
        </p:nvGrpSpPr>
        <p:grpSpPr>
          <a:xfrm>
            <a:off x="6098378" y="5"/>
            <a:ext cx="3045625" cy="2030570"/>
            <a:chOff x="6098378" y="5"/>
            <a:chExt cx="3045625" cy="2030570"/>
          </a:xfrm>
        </p:grpSpPr>
        <p:sp>
          <p:nvSpPr>
            <p:cNvPr id="11" name="Shape 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 name="Shape 16"/>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Shape 17"/>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Shape 1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Shape 70"/>
          <p:cNvGrpSpPr/>
          <p:nvPr/>
        </p:nvGrpSpPr>
        <p:grpSpPr>
          <a:xfrm>
            <a:off x="6098378" y="5"/>
            <a:ext cx="3045625" cy="2030570"/>
            <a:chOff x="6098378" y="5"/>
            <a:chExt cx="3045625" cy="2030570"/>
          </a:xfrm>
        </p:grpSpPr>
        <p:sp>
          <p:nvSpPr>
            <p:cNvPr id="71" name="Shape 7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76" name="Shape 76"/>
          <p:cNvSpPr txBox="1">
            <a:spLocks noGrp="1"/>
          </p:cNvSpPr>
          <p:nvPr>
            <p:ph type="title"/>
          </p:nvPr>
        </p:nvSpPr>
        <p:spPr>
          <a:xfrm>
            <a:off x="311700" y="1256050"/>
            <a:ext cx="8520600" cy="2030700"/>
          </a:xfrm>
          <a:prstGeom prst="rect">
            <a:avLst/>
          </a:prstGeom>
        </p:spPr>
        <p:txBody>
          <a:bodyPr spcFirstLastPara="1" wrap="square" lIns="91425" tIns="91425" rIns="91425" bIns="91425" anchor="b" anchorCtr="0"/>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endParaRPr/>
          </a:p>
        </p:txBody>
      </p:sp>
      <p:sp>
        <p:nvSpPr>
          <p:cNvPr id="77" name="Shape 77"/>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78" name="Shape 7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Shape 8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Shape 20"/>
          <p:cNvGrpSpPr/>
          <p:nvPr/>
        </p:nvGrpSpPr>
        <p:grpSpPr>
          <a:xfrm>
            <a:off x="6098378" y="5"/>
            <a:ext cx="3045625" cy="2030570"/>
            <a:chOff x="6098378" y="5"/>
            <a:chExt cx="3045625" cy="2030570"/>
          </a:xfrm>
        </p:grpSpPr>
        <p:sp>
          <p:nvSpPr>
            <p:cNvPr id="21" name="Shape 2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6" name="Shape 26"/>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Shape 2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Shape 29"/>
          <p:cNvGrpSpPr/>
          <p:nvPr/>
        </p:nvGrpSpPr>
        <p:grpSpPr>
          <a:xfrm>
            <a:off x="0" y="3903669"/>
            <a:ext cx="9144000" cy="1239925"/>
            <a:chOff x="0" y="3903669"/>
            <a:chExt cx="9144000" cy="1239925"/>
          </a:xfrm>
        </p:grpSpPr>
        <p:sp>
          <p:nvSpPr>
            <p:cNvPr id="30" name="Shape 30"/>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5" name="Shape 3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Shape 36"/>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Shape 3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Shape 40"/>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Shape 41"/>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2" name="Shape 4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Shape 4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Shape 48"/>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9" name="Shape 4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Shape 51"/>
          <p:cNvGrpSpPr/>
          <p:nvPr/>
        </p:nvGrpSpPr>
        <p:grpSpPr>
          <a:xfrm>
            <a:off x="6098378" y="5"/>
            <a:ext cx="3045625" cy="2030570"/>
            <a:chOff x="6098378" y="5"/>
            <a:chExt cx="3045625" cy="2030570"/>
          </a:xfrm>
        </p:grpSpPr>
        <p:sp>
          <p:nvSpPr>
            <p:cNvPr id="52" name="Shape 52"/>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Shape 53"/>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Shape 56"/>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57" name="Shape 57"/>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Shape 5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Shape 60"/>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61" name="Shape 61"/>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Shape 62"/>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Shape 63"/>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Shape 6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Shape 6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Shape 67"/>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68" name="Shape 6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spcBef>
                <a:spcPts val="0"/>
              </a:spcBef>
              <a:spcAft>
                <a:spcPts val="0"/>
              </a:spcAft>
              <a:buNone/>
            </a:pPr>
            <a:fld id="{00000000-1234-1234-1234-123412341234}" type="slidenum">
              <a:rPr lang="en"/>
              <a:pPr marL="0" lvl="0" indent="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14:dur="1200">
        <p:fade/>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6.jpe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hyperlink" Target="https://www.youtube.com/watch?v=IZhlTlqhr6Y" TargetMode="External"/><Relationship Id="rId3" Type="http://schemas.openxmlformats.org/officeDocument/2006/relationships/hyperlink" Target="https://youtu.be/DNvaWnxSf0c" TargetMode="External"/><Relationship Id="rId7" Type="http://schemas.openxmlformats.org/officeDocument/2006/relationships/hyperlink" Target="https://www.youtube.com/watch?v=BMhq2chMltw"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www.youtube.com/watch?v=SP6u5PC1fYI" TargetMode="External"/><Relationship Id="rId5" Type="http://schemas.openxmlformats.org/officeDocument/2006/relationships/hyperlink" Target="https://www.youtube.com/watch?v=KYangZ1AFn0" TargetMode="External"/><Relationship Id="rId4" Type="http://schemas.openxmlformats.org/officeDocument/2006/relationships/hyperlink" Target="https://www.youtube.com/watch?v=SKhvuC4LsEI"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www.youtube.com/watch?v=eBi6vYawlRA" TargetMode="External"/><Relationship Id="rId3" Type="http://schemas.openxmlformats.org/officeDocument/2006/relationships/hyperlink" Target="https://www.youtube.com/watch?v=-zehWqiIX6E" TargetMode="External"/><Relationship Id="rId7" Type="http://schemas.openxmlformats.org/officeDocument/2006/relationships/hyperlink" Target="https://www.youtube.com/watch?v=1tjBKbTfwGQ"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hyperlink" Target="https://www.youtube.com/watch?v=idoD_tYTKtc" TargetMode="External"/><Relationship Id="rId5" Type="http://schemas.openxmlformats.org/officeDocument/2006/relationships/hyperlink" Target="https://www.youtube.com/watch?v=5jP5wmnLIRo" TargetMode="External"/><Relationship Id="rId4" Type="http://schemas.openxmlformats.org/officeDocument/2006/relationships/hyperlink" Target="https://www.youtube.com/watch?v=9YI0Ct1V4LU"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84"/>
        <p:cNvGrpSpPr/>
        <p:nvPr/>
      </p:nvGrpSpPr>
      <p:grpSpPr>
        <a:xfrm>
          <a:off x="0" y="0"/>
          <a:ext cx="0" cy="0"/>
          <a:chOff x="0" y="0"/>
          <a:chExt cx="0" cy="0"/>
        </a:xfrm>
      </p:grpSpPr>
      <p:sp>
        <p:nvSpPr>
          <p:cNvPr id="85" name="Shape 85"/>
          <p:cNvSpPr txBox="1">
            <a:spLocks noGrp="1"/>
          </p:cNvSpPr>
          <p:nvPr>
            <p:ph type="ctrTitle"/>
          </p:nvPr>
        </p:nvSpPr>
        <p:spPr>
          <a:xfrm>
            <a:off x="0" y="1099374"/>
            <a:ext cx="8382600" cy="1207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4800">
                <a:solidFill>
                  <a:srgbClr val="000000"/>
                </a:solidFill>
                <a:highlight>
                  <a:srgbClr val="F3F3F3"/>
                </a:highlight>
                <a:latin typeface="Times New Roman"/>
                <a:ea typeface="Times New Roman"/>
                <a:cs typeface="Times New Roman"/>
                <a:sym typeface="Times New Roman"/>
              </a:rPr>
              <a:t>FORWARD COLLISION WARNING SYSTEM USING DEEP NEURAL NETWORKS</a:t>
            </a:r>
            <a:endParaRPr sz="4800">
              <a:solidFill>
                <a:srgbClr val="000000"/>
              </a:solidFill>
              <a:highlight>
                <a:srgbClr val="F3F3F3"/>
              </a:highlight>
              <a:latin typeface="Times New Roman"/>
              <a:ea typeface="Times New Roman"/>
              <a:cs typeface="Times New Roman"/>
              <a:sym typeface="Times New Roman"/>
            </a:endParaRPr>
          </a:p>
        </p:txBody>
      </p:sp>
      <p:sp>
        <p:nvSpPr>
          <p:cNvPr id="86" name="Shape 86"/>
          <p:cNvSpPr txBox="1">
            <a:spLocks noGrp="1"/>
          </p:cNvSpPr>
          <p:nvPr>
            <p:ph type="subTitle" idx="1"/>
          </p:nvPr>
        </p:nvSpPr>
        <p:spPr>
          <a:xfrm>
            <a:off x="598088" y="2715913"/>
            <a:ext cx="8222100" cy="4329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r" rtl="0">
              <a:spcBef>
                <a:spcPts val="0"/>
              </a:spcBef>
              <a:spcAft>
                <a:spcPts val="0"/>
              </a:spcAft>
              <a:buNone/>
            </a:pPr>
            <a:endParaRPr sz="1200">
              <a:latin typeface="Times New Roman"/>
              <a:ea typeface="Times New Roman"/>
              <a:cs typeface="Times New Roman"/>
              <a:sym typeface="Times New Roman"/>
            </a:endParaRPr>
          </a:p>
          <a:p>
            <a:pPr marL="0" lvl="0" indent="0" algn="r" rtl="0">
              <a:spcBef>
                <a:spcPts val="0"/>
              </a:spcBef>
              <a:spcAft>
                <a:spcPts val="0"/>
              </a:spcAft>
              <a:buClr>
                <a:schemeClr val="dk1"/>
              </a:buClr>
              <a:buSzPts val="1100"/>
              <a:buFont typeface="Arial"/>
              <a:buNone/>
            </a:pPr>
            <a:r>
              <a:rPr lang="en" sz="1200" i="1">
                <a:solidFill>
                  <a:schemeClr val="dk1"/>
                </a:solidFill>
                <a:latin typeface="Times New Roman"/>
                <a:ea typeface="Times New Roman"/>
                <a:cs typeface="Times New Roman"/>
                <a:sym typeface="Times New Roman"/>
              </a:rPr>
              <a:t>  </a:t>
            </a:r>
            <a:r>
              <a:rPr lang="en" sz="1400" i="1">
                <a:solidFill>
                  <a:schemeClr val="dk1"/>
                </a:solidFill>
                <a:latin typeface="Times New Roman"/>
                <a:ea typeface="Times New Roman"/>
                <a:cs typeface="Times New Roman"/>
                <a:sym typeface="Times New Roman"/>
              </a:rPr>
              <a:t> </a:t>
            </a:r>
            <a:r>
              <a:rPr lang="en" sz="1800">
                <a:solidFill>
                  <a:schemeClr val="dk1"/>
                </a:solidFill>
                <a:latin typeface="Times New Roman"/>
                <a:ea typeface="Times New Roman"/>
                <a:cs typeface="Times New Roman"/>
                <a:sym typeface="Times New Roman"/>
              </a:rPr>
              <a:t>K. Akash(15135A0501)</a:t>
            </a:r>
            <a:endParaRPr sz="1800">
              <a:solidFill>
                <a:schemeClr val="dk1"/>
              </a:solidFill>
              <a:latin typeface="Times New Roman"/>
              <a:ea typeface="Times New Roman"/>
              <a:cs typeface="Times New Roman"/>
              <a:sym typeface="Times New Roman"/>
            </a:endParaRPr>
          </a:p>
          <a:p>
            <a:pPr marL="0" lvl="0" indent="0" algn="r" rtl="0">
              <a:spcBef>
                <a:spcPts val="100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B. Akhil(14131A5015)</a:t>
            </a:r>
            <a:endParaRPr sz="1800">
              <a:solidFill>
                <a:schemeClr val="dk1"/>
              </a:solidFill>
              <a:latin typeface="Times New Roman"/>
              <a:ea typeface="Times New Roman"/>
              <a:cs typeface="Times New Roman"/>
              <a:sym typeface="Times New Roman"/>
            </a:endParaRPr>
          </a:p>
          <a:p>
            <a:pPr marL="0" lvl="0" indent="0" algn="r" rtl="0">
              <a:spcBef>
                <a:spcPts val="100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K. Grishma Hari Vallabhi(14131A0548)</a:t>
            </a:r>
            <a:endParaRPr sz="1800">
              <a:solidFill>
                <a:schemeClr val="dk1"/>
              </a:solidFill>
              <a:latin typeface="Times New Roman"/>
              <a:ea typeface="Times New Roman"/>
              <a:cs typeface="Times New Roman"/>
              <a:sym typeface="Times New Roman"/>
            </a:endParaRPr>
          </a:p>
          <a:p>
            <a:pPr marL="0" marR="0" lvl="0" indent="0" rtl="0">
              <a:spcBef>
                <a:spcPts val="1000"/>
              </a:spcBef>
              <a:spcAft>
                <a:spcPts val="0"/>
              </a:spcAft>
              <a:buNone/>
            </a:pPr>
            <a:r>
              <a:rPr lang="en" sz="1800">
                <a:solidFill>
                  <a:schemeClr val="dk1"/>
                </a:solidFill>
                <a:latin typeface="Times New Roman"/>
                <a:ea typeface="Times New Roman"/>
                <a:cs typeface="Times New Roman"/>
                <a:sym typeface="Times New Roman"/>
              </a:rPr>
              <a:t>                                                                                                      D. Sruthi (14131A0528)</a:t>
            </a:r>
            <a:r>
              <a:rPr lang="en" sz="14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                                    </a:t>
            </a:r>
            <a:endParaRPr sz="1800"/>
          </a:p>
          <a:p>
            <a:pPr marL="0" lvl="0" indent="0" algn="r">
              <a:spcBef>
                <a:spcPts val="0"/>
              </a:spcBef>
              <a:spcAft>
                <a:spcPts val="0"/>
              </a:spcAft>
              <a:buNone/>
            </a:pPr>
            <a:endParaRPr/>
          </a:p>
        </p:txBody>
      </p:sp>
      <p:pic>
        <p:nvPicPr>
          <p:cNvPr id="87" name="Shape 87" descr="Gayatri_Vidya_Parishad_College_of_Engineering_logo"/>
          <p:cNvPicPr preferRelativeResize="0"/>
          <p:nvPr/>
        </p:nvPicPr>
        <p:blipFill>
          <a:blip r:embed="rId3">
            <a:alphaModFix/>
          </a:blip>
          <a:stretch>
            <a:fillRect/>
          </a:stretch>
        </p:blipFill>
        <p:spPr>
          <a:xfrm>
            <a:off x="7780050" y="0"/>
            <a:ext cx="1363950" cy="1020850"/>
          </a:xfrm>
          <a:prstGeom prst="rect">
            <a:avLst/>
          </a:prstGeom>
          <a:noFill/>
          <a:ln>
            <a:noFill/>
          </a:ln>
        </p:spPr>
      </p:pic>
      <p:sp>
        <p:nvSpPr>
          <p:cNvPr id="88" name="Shape 88"/>
          <p:cNvSpPr txBox="1"/>
          <p:nvPr/>
        </p:nvSpPr>
        <p:spPr>
          <a:xfrm>
            <a:off x="311700" y="3041600"/>
            <a:ext cx="2297100" cy="1298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800" b="1" u="sng">
                <a:solidFill>
                  <a:schemeClr val="dk1"/>
                </a:solidFill>
                <a:highlight>
                  <a:srgbClr val="F3F3F3"/>
                </a:highlight>
                <a:latin typeface="Times New Roman"/>
                <a:ea typeface="Times New Roman"/>
                <a:cs typeface="Times New Roman"/>
                <a:sym typeface="Times New Roman"/>
              </a:rPr>
              <a:t>Internal  guide</a:t>
            </a:r>
            <a:endParaRPr sz="1800" b="1" u="sng">
              <a:solidFill>
                <a:schemeClr val="dk1"/>
              </a:solidFill>
              <a:highlight>
                <a:srgbClr val="F3F3F3"/>
              </a:highlight>
              <a:latin typeface="Times New Roman"/>
              <a:ea typeface="Times New Roman"/>
              <a:cs typeface="Times New Roman"/>
              <a:sym typeface="Times New Roman"/>
            </a:endParaRPr>
          </a:p>
          <a:p>
            <a:pPr marL="0" lvl="0" indent="0" algn="ctr" rtl="0">
              <a:spcBef>
                <a:spcPts val="1000"/>
              </a:spcBef>
              <a:spcAft>
                <a:spcPts val="0"/>
              </a:spcAft>
              <a:buNone/>
            </a:pPr>
            <a:r>
              <a:rPr lang="en" sz="1800" b="1">
                <a:solidFill>
                  <a:schemeClr val="dk1"/>
                </a:solidFill>
                <a:highlight>
                  <a:srgbClr val="F3F3F3"/>
                </a:highlight>
                <a:latin typeface="Times New Roman"/>
                <a:ea typeface="Times New Roman"/>
                <a:cs typeface="Times New Roman"/>
                <a:sym typeface="Times New Roman"/>
              </a:rPr>
              <a:t>Mr. Ch. Avinash</a:t>
            </a:r>
            <a:endParaRPr sz="1800" b="1">
              <a:solidFill>
                <a:schemeClr val="dk1"/>
              </a:solidFill>
              <a:highlight>
                <a:srgbClr val="F3F3F3"/>
              </a:highlight>
              <a:latin typeface="Times New Roman"/>
              <a:ea typeface="Times New Roman"/>
              <a:cs typeface="Times New Roman"/>
              <a:sym typeface="Times New Roman"/>
            </a:endParaRPr>
          </a:p>
          <a:p>
            <a:pPr marL="0" lvl="0" indent="0" algn="ctr" rtl="0">
              <a:spcBef>
                <a:spcPts val="0"/>
              </a:spcBef>
              <a:spcAft>
                <a:spcPts val="0"/>
              </a:spcAft>
              <a:buNone/>
            </a:pPr>
            <a:r>
              <a:rPr lang="en" sz="1800" b="1">
                <a:solidFill>
                  <a:schemeClr val="dk1"/>
                </a:solidFill>
                <a:highlight>
                  <a:srgbClr val="F3F3F3"/>
                </a:highlight>
                <a:latin typeface="Times New Roman"/>
                <a:ea typeface="Times New Roman"/>
                <a:cs typeface="Times New Roman"/>
                <a:sym typeface="Times New Roman"/>
              </a:rPr>
              <a:t>Assistant  Professor</a:t>
            </a:r>
            <a:endParaRPr sz="1800" b="1">
              <a:solidFill>
                <a:schemeClr val="dk1"/>
              </a:solidFill>
              <a:highlight>
                <a:srgbClr val="F3F3F3"/>
              </a:highlight>
              <a:latin typeface="Times New Roman"/>
              <a:ea typeface="Times New Roman"/>
              <a:cs typeface="Times New Roman"/>
              <a:sym typeface="Times New Roman"/>
            </a:endParaRPr>
          </a:p>
          <a:p>
            <a:pPr marL="0" lvl="0" indent="0" algn="ctr" rtl="0">
              <a:lnSpc>
                <a:spcPct val="115000"/>
              </a:lnSpc>
              <a:spcBef>
                <a:spcPts val="0"/>
              </a:spcBef>
              <a:spcAft>
                <a:spcPts val="1000"/>
              </a:spcAft>
              <a:buClr>
                <a:schemeClr val="dk1"/>
              </a:buClr>
              <a:buSzPts val="1100"/>
              <a:buFont typeface="Arial"/>
              <a:buNone/>
            </a:pPr>
            <a:r>
              <a:rPr lang="en" sz="1800" b="1">
                <a:solidFill>
                  <a:schemeClr val="dk1"/>
                </a:solidFill>
                <a:highlight>
                  <a:srgbClr val="F3F3F3"/>
                </a:highlight>
                <a:latin typeface="Times New Roman"/>
                <a:ea typeface="Times New Roman"/>
                <a:cs typeface="Times New Roman"/>
                <a:sym typeface="Times New Roman"/>
              </a:rPr>
              <a:t>GVPCOE(A)</a:t>
            </a:r>
            <a:r>
              <a:rPr lang="en" sz="1800">
                <a:solidFill>
                  <a:schemeClr val="dk1"/>
                </a:solidFill>
                <a:highlight>
                  <a:srgbClr val="F3F3F3"/>
                </a:highlight>
                <a:latin typeface="Times New Roman"/>
                <a:ea typeface="Times New Roman"/>
                <a:cs typeface="Times New Roman"/>
                <a:sym typeface="Times New Roman"/>
              </a:rPr>
              <a:t> </a:t>
            </a:r>
            <a:endParaRPr sz="1800" b="1">
              <a:solidFill>
                <a:schemeClr val="dk1"/>
              </a:solidFill>
              <a:highlight>
                <a:srgbClr val="F3F3F3"/>
              </a:highlight>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1026" name="Picture 2" descr="G:\New folder\convolution operation.png"/>
          <p:cNvPicPr>
            <a:picLocks noChangeAspect="1" noChangeArrowheads="1"/>
          </p:cNvPicPr>
          <p:nvPr/>
        </p:nvPicPr>
        <p:blipFill>
          <a:blip r:embed="rId2"/>
          <a:srcRect/>
          <a:stretch>
            <a:fillRect/>
          </a:stretch>
        </p:blipFill>
        <p:spPr bwMode="auto">
          <a:xfrm>
            <a:off x="-457200" y="0"/>
            <a:ext cx="9601200" cy="5143500"/>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311700" y="410000"/>
            <a:ext cx="8520600" cy="6078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spcBef>
                <a:spcPts val="0"/>
              </a:spcBef>
              <a:spcAft>
                <a:spcPts val="0"/>
              </a:spcAft>
              <a:buNone/>
            </a:pPr>
            <a:r>
              <a:rPr lang="en" u="sng" dirty="0"/>
              <a:t>PROPOSED SYSTEM:</a:t>
            </a:r>
            <a:endParaRPr u="sng" dirty="0"/>
          </a:p>
        </p:txBody>
      </p:sp>
      <p:sp>
        <p:nvSpPr>
          <p:cNvPr id="136" name="Shape 136"/>
          <p:cNvSpPr txBox="1">
            <a:spLocks noGrp="1"/>
          </p:cNvSpPr>
          <p:nvPr>
            <p:ph type="body" idx="1"/>
          </p:nvPr>
        </p:nvSpPr>
        <p:spPr>
          <a:xfrm>
            <a:off x="225150" y="1168050"/>
            <a:ext cx="8520600" cy="3339000"/>
          </a:xfrm>
          <a:prstGeom prst="rect">
            <a:avLst/>
          </a:prstGeom>
        </p:spPr>
        <p:txBody>
          <a:bodyPr spcFirstLastPara="1" wrap="square" lIns="91425" tIns="91425" rIns="91425" bIns="91425" anchor="t" anchorCtr="0">
            <a:noAutofit/>
          </a:bodyPr>
          <a:lstStyle/>
          <a:p>
            <a:pPr marL="457200" lvl="0" indent="-342900" algn="just" rtl="0">
              <a:lnSpc>
                <a:spcPct val="150000"/>
              </a:lnSpc>
              <a:spcBef>
                <a:spcPts val="0"/>
              </a:spcBef>
              <a:spcAft>
                <a:spcPts val="0"/>
              </a:spcAft>
              <a:buSzPts val="1800"/>
              <a:buChar char="●"/>
            </a:pPr>
            <a:r>
              <a:rPr lang="en" dirty="0">
                <a:solidFill>
                  <a:schemeClr val="dk1"/>
                </a:solidFill>
                <a:latin typeface="Times New Roman"/>
                <a:ea typeface="Times New Roman"/>
                <a:cs typeface="Times New Roman"/>
                <a:sym typeface="Times New Roman"/>
              </a:rPr>
              <a:t> Computer vision is being used for object detection, using the Convolutional neural networks.</a:t>
            </a:r>
            <a:endParaRPr dirty="0">
              <a:solidFill>
                <a:schemeClr val="dk1"/>
              </a:solidFill>
              <a:latin typeface="Times New Roman"/>
              <a:ea typeface="Times New Roman"/>
              <a:cs typeface="Times New Roman"/>
              <a:sym typeface="Times New Roman"/>
            </a:endParaRPr>
          </a:p>
          <a:p>
            <a:pPr marL="457200" lvl="0" indent="-342900" algn="just" rtl="0">
              <a:lnSpc>
                <a:spcPct val="150000"/>
              </a:lnSpc>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 SSD(Single Shot Detectors) is the primary object detection method.</a:t>
            </a:r>
            <a:endParaRPr dirty="0">
              <a:solidFill>
                <a:schemeClr val="dk1"/>
              </a:solidFill>
              <a:latin typeface="Times New Roman"/>
              <a:ea typeface="Times New Roman"/>
              <a:cs typeface="Times New Roman"/>
              <a:sym typeface="Times New Roman"/>
            </a:endParaRPr>
          </a:p>
          <a:p>
            <a:pPr marL="457200" lvl="0" indent="-342900" algn="just" rtl="0">
              <a:lnSpc>
                <a:spcPct val="150000"/>
              </a:lnSpc>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 The MobileNet_SSD </a:t>
            </a:r>
            <a:r>
              <a:rPr lang="en">
                <a:solidFill>
                  <a:schemeClr val="dk1"/>
                </a:solidFill>
                <a:latin typeface="Times New Roman"/>
                <a:ea typeface="Times New Roman"/>
                <a:cs typeface="Times New Roman"/>
                <a:sym typeface="Times New Roman"/>
              </a:rPr>
              <a:t>+ deep neural </a:t>
            </a:r>
            <a:r>
              <a:rPr lang="en" dirty="0">
                <a:solidFill>
                  <a:schemeClr val="dk1"/>
                </a:solidFill>
                <a:latin typeface="Times New Roman"/>
                <a:ea typeface="Times New Roman"/>
                <a:cs typeface="Times New Roman"/>
                <a:sym typeface="Times New Roman"/>
              </a:rPr>
              <a:t>network (dnn) module in OpenCV is used to  build our object detector.</a:t>
            </a:r>
            <a:endParaRPr dirty="0">
              <a:solidFill>
                <a:schemeClr val="dk1"/>
              </a:solidFill>
              <a:latin typeface="Times New Roman"/>
              <a:ea typeface="Times New Roman"/>
              <a:cs typeface="Times New Roman"/>
              <a:sym typeface="Times New Roman"/>
            </a:endParaRPr>
          </a:p>
          <a:p>
            <a:pPr marL="457200" lvl="0" indent="-342900" algn="just" rtl="0">
              <a:lnSpc>
                <a:spcPct val="150000"/>
              </a:lnSpc>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Bounding boxes  are being drawn around the detections on the frames as they are processed.</a:t>
            </a:r>
            <a:endParaRPr dirty="0">
              <a:solidFill>
                <a:schemeClr val="dk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5"/>
                                        </p:tgtEl>
                                        <p:attrNameLst>
                                          <p:attrName>style.visibility</p:attrName>
                                        </p:attrNameLst>
                                      </p:cBhvr>
                                      <p:to>
                                        <p:strVal val="visible"/>
                                      </p:to>
                                    </p:set>
                                    <p:animEffect transition="in" filter="fade">
                                      <p:cBhvr>
                                        <p:cTn id="7" dur="1000"/>
                                        <p:tgtEl>
                                          <p:spTgt spid="13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36">
                                            <p:txEl>
                                              <p:pRg st="0" end="0"/>
                                            </p:txEl>
                                          </p:spTgt>
                                        </p:tgtEl>
                                        <p:attrNameLst>
                                          <p:attrName>style.visibility</p:attrName>
                                        </p:attrNameLst>
                                      </p:cBhvr>
                                      <p:to>
                                        <p:strVal val="visible"/>
                                      </p:to>
                                    </p:set>
                                    <p:animEffect transition="in" filter="fade">
                                      <p:cBhvr>
                                        <p:cTn id="11" dur="1000"/>
                                        <p:tgtEl>
                                          <p:spTgt spid="136">
                                            <p:txEl>
                                              <p:pRg st="0" end="0"/>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36">
                                            <p:txEl>
                                              <p:pRg st="1" end="1"/>
                                            </p:txEl>
                                          </p:spTgt>
                                        </p:tgtEl>
                                        <p:attrNameLst>
                                          <p:attrName>style.visibility</p:attrName>
                                        </p:attrNameLst>
                                      </p:cBhvr>
                                      <p:to>
                                        <p:strVal val="visible"/>
                                      </p:to>
                                    </p:set>
                                    <p:animEffect transition="in" filter="fade">
                                      <p:cBhvr>
                                        <p:cTn id="15" dur="1000"/>
                                        <p:tgtEl>
                                          <p:spTgt spid="136">
                                            <p:txEl>
                                              <p:pRg st="1" end="1"/>
                                            </p:txEl>
                                          </p:spTgt>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36">
                                            <p:txEl>
                                              <p:pRg st="2" end="2"/>
                                            </p:txEl>
                                          </p:spTgt>
                                        </p:tgtEl>
                                        <p:attrNameLst>
                                          <p:attrName>style.visibility</p:attrName>
                                        </p:attrNameLst>
                                      </p:cBhvr>
                                      <p:to>
                                        <p:strVal val="visible"/>
                                      </p:to>
                                    </p:set>
                                    <p:animEffect transition="in" filter="fade">
                                      <p:cBhvr>
                                        <p:cTn id="19" dur="1000"/>
                                        <p:tgtEl>
                                          <p:spTgt spid="136">
                                            <p:txEl>
                                              <p:pRg st="2" end="2"/>
                                            </p:txEl>
                                          </p:spTgt>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136">
                                            <p:txEl>
                                              <p:pRg st="3" end="3"/>
                                            </p:txEl>
                                          </p:spTgt>
                                        </p:tgtEl>
                                        <p:attrNameLst>
                                          <p:attrName>style.visibility</p:attrName>
                                        </p:attrNameLst>
                                      </p:cBhvr>
                                      <p:to>
                                        <p:strVal val="visible"/>
                                      </p:to>
                                    </p:set>
                                    <p:animEffect transition="in" filter="fade">
                                      <p:cBhvr>
                                        <p:cTn id="23" dur="1000"/>
                                        <p:tgtEl>
                                          <p:spTgt spid="13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203725" y="797975"/>
            <a:ext cx="8520600" cy="39135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Dashcam data is being processed at high fps rate i.e. real-time so that warnings can be given to the user ahead of time</a:t>
            </a:r>
            <a:endParaRPr dirty="0">
              <a:solidFill>
                <a:schemeClr val="dk1"/>
              </a:solidFill>
              <a:latin typeface="Times New Roman"/>
              <a:ea typeface="Times New Roman"/>
              <a:cs typeface="Times New Roman"/>
              <a:sym typeface="Times New Roman"/>
            </a:endParaRPr>
          </a:p>
          <a:p>
            <a:pPr marL="457200" lvl="0" indent="-342900" rtl="0">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Hence , GPU is used which makes neural network detection a lot faster .</a:t>
            </a:r>
            <a:endParaRPr dirty="0">
              <a:solidFill>
                <a:schemeClr val="dk1"/>
              </a:solidFill>
              <a:latin typeface="Times New Roman"/>
              <a:ea typeface="Times New Roman"/>
              <a:cs typeface="Times New Roman"/>
              <a:sym typeface="Times New Roman"/>
            </a:endParaRPr>
          </a:p>
          <a:p>
            <a:pPr marL="457200" lvl="0" indent="-342900" rtl="0">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The application is deployed on a Ubuntu VM instance hosted on Google cloud platform, which provides   nvidia K80 tesla GPU (12 GB RAM).</a:t>
            </a:r>
            <a:endParaRPr dirty="0">
              <a:solidFill>
                <a:schemeClr val="dk1"/>
              </a:solidFill>
              <a:latin typeface="Times New Roman"/>
              <a:ea typeface="Times New Roman"/>
              <a:cs typeface="Times New Roman"/>
              <a:sym typeface="Times New Roman"/>
            </a:endParaRPr>
          </a:p>
          <a:p>
            <a:pPr marL="457200" lvl="0" indent="-342900" rtl="0">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Since the VM instance does not have a GUI , ‘X11 forwarding’ is used to connect to the remote cloud and display the output on the local machine</a:t>
            </a:r>
            <a:endParaRPr dirty="0">
              <a:solidFill>
                <a:schemeClr val="dk1"/>
              </a:solidFill>
              <a:latin typeface="Times New Roman"/>
              <a:ea typeface="Times New Roman"/>
              <a:cs typeface="Times New Roman"/>
              <a:sym typeface="Times New Roman"/>
            </a:endParaRPr>
          </a:p>
          <a:p>
            <a:pPr marL="457200" lvl="0" indent="-342900" rtl="0">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Google cloud server will perform the computations while showing the visual output on  local system using ssh.</a:t>
            </a:r>
            <a:endParaRPr dirty="0">
              <a:solidFill>
                <a:schemeClr val="dk1"/>
              </a:solidFill>
              <a:latin typeface="Times New Roman"/>
              <a:ea typeface="Times New Roman"/>
              <a:cs typeface="Times New Roman"/>
              <a:sym typeface="Times New Roman"/>
            </a:endParaRPr>
          </a:p>
          <a:p>
            <a:pPr marL="0" lvl="0" indent="0" rtl="0">
              <a:spcBef>
                <a:spcPts val="1600"/>
              </a:spcBef>
              <a:spcAft>
                <a:spcPts val="1600"/>
              </a:spcAft>
              <a:buNone/>
            </a:pPr>
            <a:endParaRPr dirty="0">
              <a:solidFill>
                <a:schemeClr val="dk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1">
                                            <p:txEl>
                                              <p:pRg st="0" end="0"/>
                                            </p:txEl>
                                          </p:spTgt>
                                        </p:tgtEl>
                                        <p:attrNameLst>
                                          <p:attrName>style.visibility</p:attrName>
                                        </p:attrNameLst>
                                      </p:cBhvr>
                                      <p:to>
                                        <p:strVal val="visible"/>
                                      </p:to>
                                    </p:set>
                                    <p:animEffect transition="in" filter="fade">
                                      <p:cBhvr>
                                        <p:cTn id="7" dur="1000"/>
                                        <p:tgtEl>
                                          <p:spTgt spid="141">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41">
                                            <p:txEl>
                                              <p:pRg st="1" end="1"/>
                                            </p:txEl>
                                          </p:spTgt>
                                        </p:tgtEl>
                                        <p:attrNameLst>
                                          <p:attrName>style.visibility</p:attrName>
                                        </p:attrNameLst>
                                      </p:cBhvr>
                                      <p:to>
                                        <p:strVal val="visible"/>
                                      </p:to>
                                    </p:set>
                                    <p:animEffect transition="in" filter="fade">
                                      <p:cBhvr>
                                        <p:cTn id="11" dur="1000"/>
                                        <p:tgtEl>
                                          <p:spTgt spid="141">
                                            <p:txEl>
                                              <p:pRg st="1" end="1"/>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41">
                                            <p:txEl>
                                              <p:pRg st="2" end="2"/>
                                            </p:txEl>
                                          </p:spTgt>
                                        </p:tgtEl>
                                        <p:attrNameLst>
                                          <p:attrName>style.visibility</p:attrName>
                                        </p:attrNameLst>
                                      </p:cBhvr>
                                      <p:to>
                                        <p:strVal val="visible"/>
                                      </p:to>
                                    </p:set>
                                    <p:animEffect transition="in" filter="fade">
                                      <p:cBhvr>
                                        <p:cTn id="15" dur="1000"/>
                                        <p:tgtEl>
                                          <p:spTgt spid="141">
                                            <p:txEl>
                                              <p:pRg st="2" end="2"/>
                                            </p:txEl>
                                          </p:spTgt>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41">
                                            <p:txEl>
                                              <p:pRg st="3" end="3"/>
                                            </p:txEl>
                                          </p:spTgt>
                                        </p:tgtEl>
                                        <p:attrNameLst>
                                          <p:attrName>style.visibility</p:attrName>
                                        </p:attrNameLst>
                                      </p:cBhvr>
                                      <p:to>
                                        <p:strVal val="visible"/>
                                      </p:to>
                                    </p:set>
                                    <p:animEffect transition="in" filter="fade">
                                      <p:cBhvr>
                                        <p:cTn id="19" dur="1000"/>
                                        <p:tgtEl>
                                          <p:spTgt spid="141">
                                            <p:txEl>
                                              <p:pRg st="3" end="3"/>
                                            </p:txEl>
                                          </p:spTgt>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141">
                                            <p:txEl>
                                              <p:pRg st="4" end="4"/>
                                            </p:txEl>
                                          </p:spTgt>
                                        </p:tgtEl>
                                        <p:attrNameLst>
                                          <p:attrName>style.visibility</p:attrName>
                                        </p:attrNameLst>
                                      </p:cBhvr>
                                      <p:to>
                                        <p:strVal val="visible"/>
                                      </p:to>
                                    </p:set>
                                    <p:animEffect transition="in" filter="fade">
                                      <p:cBhvr>
                                        <p:cTn id="23" dur="1000"/>
                                        <p:tgtEl>
                                          <p:spTgt spid="14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47" name="Shape 147"/>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457200" lvl="0" indent="-342900" algn="just" rtl="0">
              <a:lnSpc>
                <a:spcPct val="150000"/>
              </a:lnSpc>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Based on the extremities of these bounding boxes, the tracking distance is calculated with reasonable accuracy.</a:t>
            </a:r>
            <a:endParaRPr dirty="0">
              <a:solidFill>
                <a:schemeClr val="dk1"/>
              </a:solidFill>
              <a:latin typeface="Times New Roman"/>
              <a:ea typeface="Times New Roman"/>
              <a:cs typeface="Times New Roman"/>
              <a:sym typeface="Times New Roman"/>
            </a:endParaRPr>
          </a:p>
          <a:p>
            <a:pPr marL="457200" lvl="0" indent="-342900" algn="just" rtl="0">
              <a:lnSpc>
                <a:spcPct val="150000"/>
              </a:lnSpc>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A threshold value of distance eight meters </a:t>
            </a:r>
            <a:r>
              <a:rPr lang="en">
                <a:solidFill>
                  <a:schemeClr val="dk1"/>
                </a:solidFill>
                <a:latin typeface="Times New Roman"/>
                <a:ea typeface="Times New Roman"/>
                <a:cs typeface="Times New Roman"/>
                <a:sym typeface="Times New Roman"/>
              </a:rPr>
              <a:t>is set.</a:t>
            </a:r>
            <a:endParaRPr dirty="0">
              <a:solidFill>
                <a:schemeClr val="dk1"/>
              </a:solidFill>
              <a:latin typeface="Times New Roman"/>
              <a:ea typeface="Times New Roman"/>
              <a:cs typeface="Times New Roman"/>
              <a:sym typeface="Times New Roman"/>
            </a:endParaRPr>
          </a:p>
          <a:p>
            <a:pPr marL="457200" lvl="0" indent="-342900" algn="just" rtl="0">
              <a:lnSpc>
                <a:spcPct val="150000"/>
              </a:lnSpc>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Once the value is less than the threshold value, an alert is sent in the form of a beep sound to the driver.</a:t>
            </a:r>
            <a:endParaRPr dirty="0">
              <a:solidFill>
                <a:schemeClr val="dk1"/>
              </a:solidFill>
              <a:latin typeface="Times New Roman"/>
              <a:ea typeface="Times New Roman"/>
              <a:cs typeface="Times New Roman"/>
              <a:sym typeface="Times New Roman"/>
            </a:endParaRPr>
          </a:p>
          <a:p>
            <a:pPr marL="0" lvl="0" indent="0">
              <a:spcBef>
                <a:spcPts val="0"/>
              </a:spcBef>
              <a:spcAft>
                <a:spcPts val="1600"/>
              </a:spcAft>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311700" y="137975"/>
            <a:ext cx="8520600" cy="6078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Times New Roman"/>
                <a:ea typeface="Times New Roman"/>
                <a:cs typeface="Times New Roman"/>
                <a:sym typeface="Times New Roman"/>
              </a:rPr>
              <a:t>CODE</a:t>
            </a:r>
            <a:endParaRPr>
              <a:latin typeface="Times New Roman"/>
              <a:ea typeface="Times New Roman"/>
              <a:cs typeface="Times New Roman"/>
              <a:sym typeface="Times New Roman"/>
            </a:endParaRPr>
          </a:p>
          <a:p>
            <a:pPr marL="0" lvl="0" indent="0" algn="ctr" rtl="0">
              <a:spcBef>
                <a:spcPts val="0"/>
              </a:spcBef>
              <a:spcAft>
                <a:spcPts val="0"/>
              </a:spcAft>
              <a:buNone/>
            </a:pPr>
            <a:endParaRPr>
              <a:latin typeface="Times New Roman"/>
              <a:ea typeface="Times New Roman"/>
              <a:cs typeface="Times New Roman"/>
              <a:sym typeface="Times New Roman"/>
            </a:endParaRPr>
          </a:p>
          <a:p>
            <a:pPr marL="0" lvl="0" indent="0" algn="ctr" rtl="0">
              <a:spcBef>
                <a:spcPts val="0"/>
              </a:spcBef>
              <a:spcAft>
                <a:spcPts val="0"/>
              </a:spcAft>
              <a:buNone/>
            </a:pPr>
            <a:r>
              <a:rPr lang="en" sz="1800" b="1">
                <a:solidFill>
                  <a:srgbClr val="000000"/>
                </a:solidFill>
                <a:latin typeface="Times New Roman"/>
                <a:ea typeface="Times New Roman"/>
                <a:cs typeface="Times New Roman"/>
                <a:sym typeface="Times New Roman"/>
              </a:rPr>
              <a:t>python deep_learning_video_detection.py</a:t>
            </a:r>
            <a:endParaRPr sz="1800"/>
          </a:p>
        </p:txBody>
      </p:sp>
      <p:sp>
        <p:nvSpPr>
          <p:cNvPr id="153" name="Shape 153"/>
          <p:cNvSpPr txBox="1">
            <a:spLocks noGrp="1"/>
          </p:cNvSpPr>
          <p:nvPr>
            <p:ph type="body" idx="1"/>
          </p:nvPr>
        </p:nvSpPr>
        <p:spPr>
          <a:xfrm>
            <a:off x="311700" y="745775"/>
            <a:ext cx="8520600" cy="3765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rtl="0">
              <a:lnSpc>
                <a:spcPct val="150000"/>
              </a:lnSpc>
              <a:spcBef>
                <a:spcPts val="0"/>
              </a:spcBef>
              <a:spcAft>
                <a:spcPts val="0"/>
              </a:spcAft>
              <a:buNone/>
            </a:pPr>
            <a:endParaRPr sz="1400" dirty="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endParaRPr sz="1400" dirty="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endParaRPr sz="1400" dirty="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r>
              <a:rPr lang="en" sz="1400" dirty="0">
                <a:solidFill>
                  <a:srgbClr val="000000"/>
                </a:solidFill>
                <a:latin typeface="Times New Roman"/>
                <a:ea typeface="Times New Roman"/>
                <a:cs typeface="Times New Roman"/>
                <a:sym typeface="Times New Roman"/>
              </a:rPr>
              <a:t>import numpy as np</a:t>
            </a:r>
            <a:br>
              <a:rPr lang="en" sz="1400" dirty="0">
                <a:solidFill>
                  <a:srgbClr val="000000"/>
                </a:solidFill>
                <a:latin typeface="Times New Roman"/>
                <a:ea typeface="Times New Roman"/>
                <a:cs typeface="Times New Roman"/>
                <a:sym typeface="Times New Roman"/>
              </a:rPr>
            </a:br>
            <a:r>
              <a:rPr lang="en" sz="1400" dirty="0">
                <a:solidFill>
                  <a:srgbClr val="000000"/>
                </a:solidFill>
                <a:latin typeface="Times New Roman"/>
                <a:ea typeface="Times New Roman"/>
                <a:cs typeface="Times New Roman"/>
                <a:sym typeface="Times New Roman"/>
              </a:rPr>
              <a:t>import argparse</a:t>
            </a:r>
            <a:br>
              <a:rPr lang="en" sz="1400" dirty="0">
                <a:solidFill>
                  <a:srgbClr val="000000"/>
                </a:solidFill>
                <a:latin typeface="Times New Roman"/>
                <a:ea typeface="Times New Roman"/>
                <a:cs typeface="Times New Roman"/>
                <a:sym typeface="Times New Roman"/>
              </a:rPr>
            </a:br>
            <a:r>
              <a:rPr lang="en" sz="1400" dirty="0">
                <a:solidFill>
                  <a:srgbClr val="000000"/>
                </a:solidFill>
                <a:latin typeface="Times New Roman"/>
                <a:ea typeface="Times New Roman"/>
                <a:cs typeface="Times New Roman"/>
                <a:sym typeface="Times New Roman"/>
              </a:rPr>
              <a:t>import cv2</a:t>
            </a:r>
            <a:br>
              <a:rPr lang="en" sz="1400" dirty="0">
                <a:solidFill>
                  <a:srgbClr val="000000"/>
                </a:solidFill>
                <a:latin typeface="Times New Roman"/>
                <a:ea typeface="Times New Roman"/>
                <a:cs typeface="Times New Roman"/>
                <a:sym typeface="Times New Roman"/>
              </a:rPr>
            </a:br>
            <a:r>
              <a:rPr lang="en" sz="1400" dirty="0">
                <a:solidFill>
                  <a:srgbClr val="000000"/>
                </a:solidFill>
                <a:latin typeface="Times New Roman"/>
                <a:ea typeface="Times New Roman"/>
                <a:cs typeface="Times New Roman"/>
                <a:sym typeface="Times New Roman"/>
              </a:rPr>
              <a:t>import sched , time</a:t>
            </a:r>
            <a:br>
              <a:rPr lang="en" sz="1400" dirty="0">
                <a:solidFill>
                  <a:srgbClr val="000000"/>
                </a:solidFill>
                <a:latin typeface="Times New Roman"/>
                <a:ea typeface="Times New Roman"/>
                <a:cs typeface="Times New Roman"/>
                <a:sym typeface="Times New Roman"/>
              </a:rPr>
            </a:br>
            <a:r>
              <a:rPr lang="en" sz="1400" dirty="0">
                <a:solidFill>
                  <a:srgbClr val="000000"/>
                </a:solidFill>
                <a:latin typeface="Times New Roman"/>
                <a:ea typeface="Times New Roman"/>
                <a:cs typeface="Times New Roman"/>
                <a:sym typeface="Times New Roman"/>
              </a:rPr>
              <a:t>import imutils</a:t>
            </a:r>
            <a:endParaRPr sz="1400" dirty="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endParaRPr sz="1400" dirty="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r>
              <a:rPr lang="en" sz="1400" dirty="0">
                <a:solidFill>
                  <a:srgbClr val="000000"/>
                </a:solidFill>
                <a:latin typeface="Times New Roman"/>
                <a:ea typeface="Times New Roman"/>
                <a:cs typeface="Times New Roman"/>
                <a:sym typeface="Times New Roman"/>
              </a:rPr>
              <a:t>val=0</a:t>
            </a:r>
            <a:endParaRPr sz="1400" dirty="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endParaRPr sz="1400" dirty="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br>
              <a:rPr lang="en" sz="1400" dirty="0">
                <a:solidFill>
                  <a:srgbClr val="000000"/>
                </a:solidFill>
                <a:latin typeface="Times New Roman"/>
                <a:ea typeface="Times New Roman"/>
                <a:cs typeface="Times New Roman"/>
                <a:sym typeface="Times New Roman"/>
              </a:rPr>
            </a:br>
            <a:endParaRPr sz="140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311700" y="5145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CONT..</a:t>
            </a:r>
            <a:endParaRPr/>
          </a:p>
        </p:txBody>
      </p:sp>
      <p:sp>
        <p:nvSpPr>
          <p:cNvPr id="159" name="Shape 159"/>
          <p:cNvSpPr txBox="1">
            <a:spLocks noGrp="1"/>
          </p:cNvSpPr>
          <p:nvPr>
            <p:ph type="body" idx="1"/>
          </p:nvPr>
        </p:nvSpPr>
        <p:spPr>
          <a:xfrm>
            <a:off x="311700" y="659250"/>
            <a:ext cx="8520600" cy="41505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rtl="0">
              <a:lnSpc>
                <a:spcPct val="150000"/>
              </a:lnSpc>
              <a:spcBef>
                <a:spcPts val="0"/>
              </a:spcBef>
              <a:spcAft>
                <a:spcPts val="0"/>
              </a:spcAft>
              <a:buNone/>
            </a:pPr>
            <a:endParaRPr sz="140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r>
              <a:rPr lang="en" sz="1400">
                <a:solidFill>
                  <a:srgbClr val="000000"/>
                </a:solidFill>
                <a:latin typeface="Times New Roman"/>
                <a:ea typeface="Times New Roman"/>
                <a:cs typeface="Times New Roman"/>
                <a:sym typeface="Times New Roman"/>
              </a:rPr>
              <a:t>ap = argparse.ArgumentParser()</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ap.add_argument("-i", "--image", required=False,</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help="path to input image")</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ap.add_argument("-p", "--prototxt", required=True,</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help="path to Caffe 'deploy' prototxt file")</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ap.add_argument("-m", "--model", required=True,</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help="path to Caffe pre-trained model")</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ap.add_argument("-c", "--confidence", type=float, default=0.2,</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help="minimum probability to filter weak detections")</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args = vars(ap.parse_args())</a:t>
            </a:r>
            <a:br>
              <a:rPr lang="en" sz="1400">
                <a:solidFill>
                  <a:srgbClr val="000000"/>
                </a:solidFill>
                <a:latin typeface="Times New Roman"/>
                <a:ea typeface="Times New Roman"/>
                <a:cs typeface="Times New Roman"/>
                <a:sym typeface="Times New Roman"/>
              </a:rPr>
            </a:b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p:nvPr>
        </p:nvSpPr>
        <p:spPr>
          <a:xfrm>
            <a:off x="311700" y="74175"/>
            <a:ext cx="8520600" cy="585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CONT..</a:t>
            </a:r>
            <a:endParaRPr/>
          </a:p>
        </p:txBody>
      </p:sp>
      <p:sp>
        <p:nvSpPr>
          <p:cNvPr id="165" name="Shape 165"/>
          <p:cNvSpPr txBox="1">
            <a:spLocks noGrp="1"/>
          </p:cNvSpPr>
          <p:nvPr>
            <p:ph type="body" idx="1"/>
          </p:nvPr>
        </p:nvSpPr>
        <p:spPr>
          <a:xfrm>
            <a:off x="311700" y="659175"/>
            <a:ext cx="8520600" cy="41751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sz="1400">
                <a:solidFill>
                  <a:srgbClr val="000000"/>
                </a:solidFill>
                <a:latin typeface="Times New Roman"/>
                <a:ea typeface="Times New Roman"/>
                <a:cs typeface="Times New Roman"/>
                <a:sym typeface="Times New Roman"/>
              </a:rPr>
              <a:t>CLASSES = ["background", "aeroplane", "bicycle", "bird", "boat",</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"bottle", "bus", "vehicle", "cat", "chair", "cow", "diningtable",</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"dog", "horse", "motorbike", "person", "pottedplant", "sheep",</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"sofa", "train", "tvmonitor"]</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COLORS = np.random.uniform(0, 255, size=(len(CLASSES), 3))</a:t>
            </a:r>
            <a:br>
              <a:rPr lang="en" sz="1400">
                <a:solidFill>
                  <a:srgbClr val="000000"/>
                </a:solidFill>
                <a:latin typeface="Times New Roman"/>
                <a:ea typeface="Times New Roman"/>
                <a:cs typeface="Times New Roman"/>
                <a:sym typeface="Times New Roman"/>
              </a:rPr>
            </a:b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print("[INFO] loading model...")</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net = cv2.dnn.readNetFromCaffe(args["prototxt"], args["model"])</a:t>
            </a:r>
            <a:endParaRPr sz="140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endParaRPr sz="140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r>
              <a:rPr lang="en" sz="1400">
                <a:solidFill>
                  <a:srgbClr val="000000"/>
                </a:solidFill>
                <a:latin typeface="Times New Roman"/>
                <a:ea typeface="Times New Roman"/>
                <a:cs typeface="Times New Roman"/>
                <a:sym typeface="Times New Roman"/>
              </a:rPr>
              <a:t>cap = cv2.VideoCapture("input_video.mp4")</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frame_width = int(cap.get(3))</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frame_height = int(cap.get(4))</a:t>
            </a:r>
            <a:br>
              <a:rPr lang="en" sz="1400">
                <a:solidFill>
                  <a:srgbClr val="000000"/>
                </a:solidFill>
                <a:latin typeface="Times New Roman"/>
                <a:ea typeface="Times New Roman"/>
                <a:cs typeface="Times New Roman"/>
                <a:sym typeface="Times New Roman"/>
              </a:rPr>
            </a:b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a:xfrm>
            <a:off x="249875" y="5145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CONT..</a:t>
            </a:r>
            <a:endParaRPr/>
          </a:p>
        </p:txBody>
      </p:sp>
      <p:sp>
        <p:nvSpPr>
          <p:cNvPr id="171" name="Shape 171"/>
          <p:cNvSpPr txBox="1">
            <a:spLocks noGrp="1"/>
          </p:cNvSpPr>
          <p:nvPr>
            <p:ph type="body" idx="1"/>
          </p:nvPr>
        </p:nvSpPr>
        <p:spPr>
          <a:xfrm>
            <a:off x="311700" y="659250"/>
            <a:ext cx="8520600" cy="41382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sz="1400">
                <a:solidFill>
                  <a:srgbClr val="000000"/>
                </a:solidFill>
                <a:latin typeface="Times New Roman"/>
                <a:ea typeface="Times New Roman"/>
                <a:cs typeface="Times New Roman"/>
                <a:sym typeface="Times New Roman"/>
              </a:rPr>
              <a:t>fourcc =cv2.VideoWriter_fourcc(*'XVID')</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out = cv2.VideoWriter('output.avi', fourcc , 20.0, (frame_width,frame_height))</a:t>
            </a:r>
            <a:endParaRPr sz="140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endParaRPr sz="140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r>
              <a:rPr lang="en" sz="1400">
                <a:solidFill>
                  <a:srgbClr val="000000"/>
                </a:solidFill>
                <a:latin typeface="Times New Roman"/>
                <a:ea typeface="Times New Roman"/>
                <a:cs typeface="Times New Roman"/>
                <a:sym typeface="Times New Roman"/>
              </a:rPr>
              <a:t>while True:</a:t>
            </a:r>
            <a:br>
              <a:rPr lang="en" sz="1400">
                <a:solidFill>
                  <a:srgbClr val="000000"/>
                </a:solidFill>
                <a:latin typeface="Times New Roman"/>
                <a:ea typeface="Times New Roman"/>
                <a:cs typeface="Times New Roman"/>
                <a:sym typeface="Times New Roman"/>
              </a:rPr>
            </a:b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ret, image = cap.read()</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(h, w) = image.shape[:2]# height , width    </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blob = cv2.dnn.blobFromImage(cv2.resize(image, (300, 300)), 0.007843, (900, 900), 127.5)</a:t>
            </a:r>
            <a:br>
              <a:rPr lang="en" sz="1400">
                <a:solidFill>
                  <a:srgbClr val="000000"/>
                </a:solidFill>
                <a:latin typeface="Times New Roman"/>
                <a:ea typeface="Times New Roman"/>
                <a:cs typeface="Times New Roman"/>
                <a:sym typeface="Times New Roman"/>
              </a:rPr>
            </a:b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net.setInput(blob)</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detections = net.forward()</a:t>
            </a:r>
            <a:br>
              <a:rPr lang="en" sz="1400">
                <a:solidFill>
                  <a:srgbClr val="000000"/>
                </a:solidFill>
                <a:latin typeface="Times New Roman"/>
                <a:ea typeface="Times New Roman"/>
                <a:cs typeface="Times New Roman"/>
                <a:sym typeface="Times New Roman"/>
              </a:rPr>
            </a:br>
            <a:endParaRPr sz="140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endParaRPr sz="1400">
              <a:solidFill>
                <a:srgbClr val="000000"/>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Shape 176"/>
          <p:cNvSpPr txBox="1">
            <a:spLocks noGrp="1"/>
          </p:cNvSpPr>
          <p:nvPr>
            <p:ph type="title"/>
          </p:nvPr>
        </p:nvSpPr>
        <p:spPr>
          <a:xfrm>
            <a:off x="249875" y="5145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CONT..</a:t>
            </a:r>
            <a:endParaRPr/>
          </a:p>
        </p:txBody>
      </p:sp>
      <p:sp>
        <p:nvSpPr>
          <p:cNvPr id="177" name="Shape 177"/>
          <p:cNvSpPr txBox="1">
            <a:spLocks noGrp="1"/>
          </p:cNvSpPr>
          <p:nvPr>
            <p:ph type="body" idx="1"/>
          </p:nvPr>
        </p:nvSpPr>
        <p:spPr>
          <a:xfrm>
            <a:off x="311700" y="659250"/>
            <a:ext cx="8520600" cy="41874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sz="1400">
                <a:solidFill>
                  <a:srgbClr val="000000"/>
                </a:solidFill>
                <a:latin typeface="Times New Roman"/>
                <a:ea typeface="Times New Roman"/>
                <a:cs typeface="Times New Roman"/>
                <a:sym typeface="Times New Roman"/>
              </a:rPr>
              <a:t>for i in np.arange(0, detections.shape[2]):</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confidence = detections[0, 0, i, 2]</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if confidence &gt; args["confidence"]:</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idx = int(detections[0, 0, i, 1])</a:t>
            </a:r>
            <a:endParaRPr sz="140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endParaRPr sz="140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r>
              <a:rPr lang="en" sz="1400">
                <a:solidFill>
                  <a:srgbClr val="000000"/>
                </a:solidFill>
                <a:latin typeface="Times New Roman"/>
                <a:ea typeface="Times New Roman"/>
                <a:cs typeface="Times New Roman"/>
                <a:sym typeface="Times New Roman"/>
              </a:rPr>
              <a:t>if idx == 7 or idx == 15 :</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box = detections[0, 0, i, 3:7] * np.array([w, h, w, h])</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(startX, startY, endX, endY) = box.astype("int")</a:t>
            </a:r>
            <a:br>
              <a:rPr lang="en" sz="1400">
                <a:solidFill>
                  <a:srgbClr val="000000"/>
                </a:solidFill>
                <a:latin typeface="Times New Roman"/>
                <a:ea typeface="Times New Roman"/>
                <a:cs typeface="Times New Roman"/>
                <a:sym typeface="Times New Roman"/>
              </a:rPr>
            </a:b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311700" y="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CONT..</a:t>
            </a:r>
            <a:endParaRPr/>
          </a:p>
        </p:txBody>
      </p:sp>
      <p:sp>
        <p:nvSpPr>
          <p:cNvPr id="183" name="Shape 183"/>
          <p:cNvSpPr txBox="1">
            <a:spLocks noGrp="1"/>
          </p:cNvSpPr>
          <p:nvPr>
            <p:ph type="body" idx="1"/>
          </p:nvPr>
        </p:nvSpPr>
        <p:spPr>
          <a:xfrm>
            <a:off x="311700" y="607800"/>
            <a:ext cx="8520600" cy="4226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sz="1400">
                <a:solidFill>
                  <a:srgbClr val="000000"/>
                </a:solidFill>
                <a:latin typeface="Times New Roman"/>
                <a:ea typeface="Times New Roman"/>
                <a:cs typeface="Times New Roman"/>
                <a:sym typeface="Times New Roman"/>
              </a:rPr>
              <a:t>          label = "{}: {:.2f}%".format(CLASSES[idx], confidence * 100)</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cv2.rectangle(image, (startX, startY), (endX, endY),</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COLORS[idx], 2)</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y = startY - 15 if startY - 15 &gt; 15 else startY + 15</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cv2.putText(image, label, (startX, y),</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cv2.FONT_HERSHEY_SIMPLEX, 0.5, COLORS[idx], 2)</a:t>
            </a:r>
            <a:endParaRPr sz="140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endParaRPr sz="1400">
              <a:solidFill>
                <a:srgbClr val="000000"/>
              </a:solidFill>
              <a:latin typeface="Times New Roman"/>
              <a:ea typeface="Times New Roman"/>
              <a:cs typeface="Times New Roman"/>
              <a:sym typeface="Times New Roman"/>
            </a:endParaRPr>
          </a:p>
          <a:p>
            <a:pPr marL="0" lvl="0" indent="0" rtl="0">
              <a:lnSpc>
                <a:spcPct val="150000"/>
              </a:lnSpc>
              <a:spcBef>
                <a:spcPts val="0"/>
              </a:spcBef>
              <a:spcAft>
                <a:spcPts val="0"/>
              </a:spcAft>
              <a:buNone/>
            </a:pPr>
            <a:r>
              <a:rPr lang="en" sz="1400">
                <a:solidFill>
                  <a:srgbClr val="000000"/>
                </a:solidFill>
                <a:latin typeface="Times New Roman"/>
                <a:ea typeface="Times New Roman"/>
                <a:cs typeface="Times New Roman"/>
                <a:sym typeface="Times New Roman"/>
              </a:rPr>
              <a:t>              out.write(image)    </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cv2.imshow("Output", image)</a:t>
            </a:r>
            <a:br>
              <a:rPr lang="en" sz="1400">
                <a:solidFill>
                  <a:srgbClr val="000000"/>
                </a:solidFill>
                <a:latin typeface="Times New Roman"/>
                <a:ea typeface="Times New Roman"/>
                <a:cs typeface="Times New Roman"/>
                <a:sym typeface="Times New Roman"/>
              </a:rPr>
            </a:b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311700" y="261625"/>
            <a:ext cx="8520600" cy="6078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Bef>
                <a:spcPts val="0"/>
              </a:spcBef>
              <a:spcAft>
                <a:spcPts val="0"/>
              </a:spcAft>
              <a:buNone/>
            </a:pPr>
            <a:r>
              <a:rPr lang="en">
                <a:latin typeface="Times New Roman"/>
                <a:ea typeface="Times New Roman"/>
                <a:cs typeface="Times New Roman"/>
                <a:sym typeface="Times New Roman"/>
              </a:rPr>
              <a:t>ABSTRACT</a:t>
            </a:r>
            <a:endParaRPr>
              <a:latin typeface="Times New Roman"/>
              <a:ea typeface="Times New Roman"/>
              <a:cs typeface="Times New Roman"/>
              <a:sym typeface="Times New Roman"/>
            </a:endParaRPr>
          </a:p>
        </p:txBody>
      </p:sp>
      <p:sp>
        <p:nvSpPr>
          <p:cNvPr id="94" name="Shape 94"/>
          <p:cNvSpPr txBox="1">
            <a:spLocks noGrp="1"/>
          </p:cNvSpPr>
          <p:nvPr>
            <p:ph type="body" idx="1"/>
          </p:nvPr>
        </p:nvSpPr>
        <p:spPr>
          <a:xfrm>
            <a:off x="311700" y="902250"/>
            <a:ext cx="8520600" cy="3339000"/>
          </a:xfrm>
          <a:prstGeom prst="rect">
            <a:avLst/>
          </a:prstGeom>
        </p:spPr>
        <p:txBody>
          <a:bodyPr spcFirstLastPara="1" wrap="square" lIns="91425" tIns="91425" rIns="91425" bIns="91425" anchor="t" anchorCtr="0">
            <a:noAutofit/>
          </a:bodyPr>
          <a:lstStyle/>
          <a:p>
            <a:pPr marL="0" marR="0" lvl="0" indent="0" algn="just" rtl="0">
              <a:spcBef>
                <a:spcPts val="0"/>
              </a:spcBef>
              <a:spcAft>
                <a:spcPts val="0"/>
              </a:spcAft>
              <a:buClr>
                <a:schemeClr val="dk1"/>
              </a:buClr>
              <a:buSzPts val="1100"/>
              <a:buFont typeface="Arial"/>
              <a:buNone/>
            </a:pPr>
            <a:r>
              <a:rPr lang="en" sz="1400">
                <a:solidFill>
                  <a:schemeClr val="dk1"/>
                </a:solidFill>
                <a:latin typeface="Times New Roman"/>
                <a:ea typeface="Times New Roman"/>
                <a:cs typeface="Times New Roman"/>
                <a:sym typeface="Times New Roman"/>
              </a:rPr>
              <a:t>Technology is growing rapidly and the automotive industry is no stranger to this. Collision warning systems are the need  of the day be it for human driver assistance or for autonomous cars. Collision detection currently is being done using technologies like radar, lidar, ultrasound etc which are very costly hence, we don’t see them in our regular cars. The motivation behind this project is to build a cost-effective solution based on computer vision. The vehicle dash cam footage  is to be processed live and warning should be issued well ahead of a probable collision. We take advantage of  Convolutional Neural Networks(CNN) which have shown great accuracy in identifying objects. We train a CNN to detect cars and pedestrians which a vehicle encounters on the road. Training a neural network  on  image data is very slow, so we take advantage of a GPU instance on cloud which greatly accelerates our deep learning application. We then estimate tracking distance, velocity and acceleration of our car with the help of comparisons performed over a set of consecutive frames from the video. We will be able to predict an imminent collision ahead  of its time, so that the driver can break or maneuver the vehicle out of danger. In this project we are working on Ubuntu 16.04, Google Compute Engine(Google Cloud Platform), Python 3.5,CUDA and openCV.</a:t>
            </a:r>
            <a:endParaRPr sz="1400">
              <a:solidFill>
                <a:schemeClr val="dk1"/>
              </a:solidFill>
              <a:latin typeface="Times New Roman"/>
              <a:ea typeface="Times New Roman"/>
              <a:cs typeface="Times New Roman"/>
              <a:sym typeface="Times New Roman"/>
            </a:endParaRPr>
          </a:p>
          <a:p>
            <a:pPr marL="0" lvl="0" indent="0" algn="just" rtl="0">
              <a:lnSpc>
                <a:spcPct val="150000"/>
              </a:lnSpc>
              <a:spcBef>
                <a:spcPts val="0"/>
              </a:spcBef>
              <a:spcAft>
                <a:spcPts val="1000"/>
              </a:spcAft>
              <a:buClr>
                <a:schemeClr val="dk1"/>
              </a:buClr>
              <a:buSzPts val="1100"/>
              <a:buFont typeface="Arial"/>
              <a:buNone/>
            </a:pPr>
            <a:r>
              <a:rPr lang="en" sz="1400">
                <a:solidFill>
                  <a:schemeClr val="dk1"/>
                </a:solidFill>
                <a:latin typeface="Times New Roman"/>
                <a:ea typeface="Times New Roman"/>
                <a:cs typeface="Times New Roman"/>
                <a:sym typeface="Times New Roman"/>
              </a:rPr>
              <a:t> </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93">
                                            <p:txEl>
                                              <p:pRg st="0" end="0"/>
                                            </p:txEl>
                                          </p:spTgt>
                                        </p:tgtEl>
                                        <p:attrNameLst>
                                          <p:attrName>style.visibility</p:attrName>
                                        </p:attrNameLst>
                                      </p:cBhvr>
                                      <p:to>
                                        <p:strVal val="visible"/>
                                      </p:to>
                                    </p:set>
                                    <p:anim calcmode="lin" valueType="num">
                                      <p:cBhvr additive="base">
                                        <p:cTn id="7" dur="1000"/>
                                        <p:tgtEl>
                                          <p:spTgt spid="93">
                                            <p:txEl>
                                              <p:pRg st="0" end="0"/>
                                            </p:txEl>
                                          </p:spTgt>
                                        </p:tgtEl>
                                        <p:attrNameLst>
                                          <p:attrName>ppt_w</p:attrName>
                                        </p:attrNameLst>
                                      </p:cBhvr>
                                      <p:tavLst>
                                        <p:tav tm="0">
                                          <p:val>
                                            <p:strVal val="0"/>
                                          </p:val>
                                        </p:tav>
                                        <p:tav tm="100000">
                                          <p:val>
                                            <p:strVal val="#ppt_w"/>
                                          </p:val>
                                        </p:tav>
                                      </p:tavLst>
                                    </p:anim>
                                    <p:anim calcmode="lin" valueType="num">
                                      <p:cBhvr additive="base">
                                        <p:cTn id="8" dur="1000"/>
                                        <p:tgtEl>
                                          <p:spTgt spid="93">
                                            <p:txEl>
                                              <p:pRg st="0" end="0"/>
                                            </p:txEl>
                                          </p:spTgt>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10" presetClass="entr" presetSubtype="0" fill="hold" nodeType="afterEffect">
                                  <p:stCondLst>
                                    <p:cond delay="0"/>
                                  </p:stCondLst>
                                  <p:childTnLst>
                                    <p:set>
                                      <p:cBhvr>
                                        <p:cTn id="11" dur="1" fill="hold">
                                          <p:stCondLst>
                                            <p:cond delay="0"/>
                                          </p:stCondLst>
                                        </p:cTn>
                                        <p:tgtEl>
                                          <p:spTgt spid="94">
                                            <p:txEl>
                                              <p:pRg st="0" end="0"/>
                                            </p:txEl>
                                          </p:spTgt>
                                        </p:tgtEl>
                                        <p:attrNameLst>
                                          <p:attrName>style.visibility</p:attrName>
                                        </p:attrNameLst>
                                      </p:cBhvr>
                                      <p:to>
                                        <p:strVal val="visible"/>
                                      </p:to>
                                    </p:set>
                                    <p:animEffect transition="in" filter="fade">
                                      <p:cBhvr>
                                        <p:cTn id="12" dur="1000"/>
                                        <p:tgtEl>
                                          <p:spTgt spid="94">
                                            <p:txEl>
                                              <p:pRg st="0" end="0"/>
                                            </p:txEl>
                                          </p:spTgt>
                                        </p:tgtEl>
                                      </p:cBhvr>
                                    </p:animEffect>
                                  </p:childTnLst>
                                </p:cTn>
                              </p:par>
                            </p:childTnLst>
                          </p:cTn>
                        </p:par>
                        <p:par>
                          <p:cTn id="13" fill="hold">
                            <p:stCondLst>
                              <p:cond delay="2000"/>
                            </p:stCondLst>
                            <p:childTnLst>
                              <p:par>
                                <p:cTn id="14" presetID="10" presetClass="entr" presetSubtype="0" fill="hold" nodeType="afterEffect">
                                  <p:stCondLst>
                                    <p:cond delay="0"/>
                                  </p:stCondLst>
                                  <p:childTnLst>
                                    <p:set>
                                      <p:cBhvr>
                                        <p:cTn id="15" dur="1" fill="hold">
                                          <p:stCondLst>
                                            <p:cond delay="0"/>
                                          </p:stCondLst>
                                        </p:cTn>
                                        <p:tgtEl>
                                          <p:spTgt spid="94">
                                            <p:txEl>
                                              <p:pRg st="1" end="1"/>
                                            </p:txEl>
                                          </p:spTgt>
                                        </p:tgtEl>
                                        <p:attrNameLst>
                                          <p:attrName>style.visibility</p:attrName>
                                        </p:attrNameLst>
                                      </p:cBhvr>
                                      <p:to>
                                        <p:strVal val="visible"/>
                                      </p:to>
                                    </p:set>
                                    <p:animEffect transition="in" filter="fade">
                                      <p:cBhvr>
                                        <p:cTn id="16" dur="1000"/>
                                        <p:tgtEl>
                                          <p:spTgt spid="9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Shape 188"/>
          <p:cNvSpPr txBox="1">
            <a:spLocks noGrp="1"/>
          </p:cNvSpPr>
          <p:nvPr>
            <p:ph type="title"/>
          </p:nvPr>
        </p:nvSpPr>
        <p:spPr>
          <a:xfrm>
            <a:off x="311700" y="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CONT..</a:t>
            </a:r>
            <a:endParaRPr/>
          </a:p>
        </p:txBody>
      </p:sp>
      <p:sp>
        <p:nvSpPr>
          <p:cNvPr id="189" name="Shape 189"/>
          <p:cNvSpPr txBox="1">
            <a:spLocks noGrp="1"/>
          </p:cNvSpPr>
          <p:nvPr>
            <p:ph type="body" idx="1"/>
          </p:nvPr>
        </p:nvSpPr>
        <p:spPr>
          <a:xfrm>
            <a:off x="311700" y="607800"/>
            <a:ext cx="8520600" cy="4226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rtl="0">
              <a:lnSpc>
                <a:spcPct val="150000"/>
              </a:lnSpc>
              <a:spcBef>
                <a:spcPts val="0"/>
              </a:spcBef>
              <a:spcAft>
                <a:spcPts val="0"/>
              </a:spcAft>
              <a:buNone/>
            </a:pP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if val==1:</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cv2.destroyAllWindows()</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print main_func('result.png')</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break</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if cv2.waitKey(33)==27:</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cap.release()</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out.release()</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break</a:t>
            </a:r>
            <a:br>
              <a:rPr lang="en" sz="1400">
                <a:solidFill>
                  <a:srgbClr val="000000"/>
                </a:solidFill>
                <a:latin typeface="Times New Roman"/>
                <a:ea typeface="Times New Roman"/>
                <a:cs typeface="Times New Roman"/>
                <a:sym typeface="Times New Roman"/>
              </a:rPr>
            </a:br>
            <a:r>
              <a:rPr lang="en" sz="1400">
                <a:solidFill>
                  <a:srgbClr val="000000"/>
                </a:solidFill>
                <a:latin typeface="Times New Roman"/>
                <a:ea typeface="Times New Roman"/>
                <a:cs typeface="Times New Roman"/>
                <a:sym typeface="Times New Roman"/>
              </a:rPr>
              <a:t>    cv2.waitKey(0)</a:t>
            </a:r>
            <a:br>
              <a:rPr lang="en" sz="1400">
                <a:solidFill>
                  <a:srgbClr val="000000"/>
                </a:solidFill>
                <a:latin typeface="Times New Roman"/>
                <a:ea typeface="Times New Roman"/>
                <a:cs typeface="Times New Roman"/>
                <a:sym typeface="Times New Roman"/>
              </a:rPr>
            </a:b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Shape 19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95" name="Shape 195"/>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endParaRPr/>
          </a:p>
        </p:txBody>
      </p:sp>
      <p:pic>
        <p:nvPicPr>
          <p:cNvPr id="196" name="Shape 196"/>
          <p:cNvPicPr preferRelativeResize="0"/>
          <p:nvPr/>
        </p:nvPicPr>
        <p:blipFill>
          <a:blip r:embed="rId3">
            <a:alphaModFix/>
          </a:blip>
          <a:stretch>
            <a:fillRect/>
          </a:stretch>
        </p:blipFill>
        <p:spPr>
          <a:xfrm>
            <a:off x="311700" y="87400"/>
            <a:ext cx="8133744" cy="45688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96"/>
                                        </p:tgtEl>
                                        <p:attrNameLst>
                                          <p:attrName>style.visibility</p:attrName>
                                        </p:attrNameLst>
                                      </p:cBhvr>
                                      <p:to>
                                        <p:strVal val="visible"/>
                                      </p:to>
                                    </p:set>
                                    <p:anim calcmode="lin" valueType="num">
                                      <p:cBhvr additive="base">
                                        <p:cTn id="7" dur="1000"/>
                                        <p:tgtEl>
                                          <p:spTgt spid="196"/>
                                        </p:tgtEl>
                                        <p:attrNameLst>
                                          <p:attrName>ppt_w</p:attrName>
                                        </p:attrNameLst>
                                      </p:cBhvr>
                                      <p:tavLst>
                                        <p:tav tm="0">
                                          <p:val>
                                            <p:strVal val="0"/>
                                          </p:val>
                                        </p:tav>
                                        <p:tav tm="100000">
                                          <p:val>
                                            <p:strVal val="#ppt_w"/>
                                          </p:val>
                                        </p:tav>
                                      </p:tavLst>
                                    </p:anim>
                                    <p:anim calcmode="lin" valueType="num">
                                      <p:cBhvr additive="base">
                                        <p:cTn id="8" dur="1000"/>
                                        <p:tgtEl>
                                          <p:spTgt spid="19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Shape 201"/>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02" name="Shape 202"/>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endParaRPr/>
          </a:p>
        </p:txBody>
      </p:sp>
      <p:pic>
        <p:nvPicPr>
          <p:cNvPr id="203" name="Shape 203"/>
          <p:cNvPicPr preferRelativeResize="0"/>
          <p:nvPr/>
        </p:nvPicPr>
        <p:blipFill>
          <a:blip r:embed="rId3">
            <a:alphaModFix/>
          </a:blip>
          <a:stretch>
            <a:fillRect/>
          </a:stretch>
        </p:blipFill>
        <p:spPr>
          <a:xfrm>
            <a:off x="203528" y="190950"/>
            <a:ext cx="5944272" cy="3339000"/>
          </a:xfrm>
          <a:prstGeom prst="rect">
            <a:avLst/>
          </a:prstGeom>
          <a:noFill/>
          <a:ln>
            <a:noFill/>
          </a:ln>
        </p:spPr>
      </p:pic>
      <p:pic>
        <p:nvPicPr>
          <p:cNvPr id="204" name="Shape 204"/>
          <p:cNvPicPr preferRelativeResize="0"/>
          <p:nvPr/>
        </p:nvPicPr>
        <p:blipFill>
          <a:blip r:embed="rId4">
            <a:alphaModFix/>
          </a:blip>
          <a:stretch>
            <a:fillRect/>
          </a:stretch>
        </p:blipFill>
        <p:spPr>
          <a:xfrm>
            <a:off x="2896300" y="1369350"/>
            <a:ext cx="5936000" cy="3339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Output Screens</a:t>
            </a:r>
            <a:endParaRPr/>
          </a:p>
        </p:txBody>
      </p:sp>
      <p:sp>
        <p:nvSpPr>
          <p:cNvPr id="210" name="Shape 210"/>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endParaRPr/>
          </a:p>
        </p:txBody>
      </p:sp>
      <p:pic>
        <p:nvPicPr>
          <p:cNvPr id="211" name="Shape 211"/>
          <p:cNvPicPr preferRelativeResize="0"/>
          <p:nvPr/>
        </p:nvPicPr>
        <p:blipFill>
          <a:blip r:embed="rId3">
            <a:alphaModFix/>
          </a:blip>
          <a:stretch>
            <a:fillRect/>
          </a:stretch>
        </p:blipFill>
        <p:spPr>
          <a:xfrm>
            <a:off x="232050" y="65025"/>
            <a:ext cx="8679899" cy="488244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Shape 21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17" name="Shape 217"/>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endParaRPr/>
          </a:p>
        </p:txBody>
      </p:sp>
      <p:pic>
        <p:nvPicPr>
          <p:cNvPr id="218" name="Shape 218"/>
          <p:cNvPicPr preferRelativeResize="0"/>
          <p:nvPr/>
        </p:nvPicPr>
        <p:blipFill>
          <a:blip r:embed="rId3">
            <a:alphaModFix/>
          </a:blip>
          <a:stretch>
            <a:fillRect/>
          </a:stretch>
        </p:blipFill>
        <p:spPr>
          <a:xfrm>
            <a:off x="546375" y="152400"/>
            <a:ext cx="7851511" cy="44164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24" name="Shape 22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endParaRPr/>
          </a:p>
        </p:txBody>
      </p:sp>
      <p:pic>
        <p:nvPicPr>
          <p:cNvPr id="225" name="Shape 225"/>
          <p:cNvPicPr preferRelativeResize="0"/>
          <p:nvPr/>
        </p:nvPicPr>
        <p:blipFill>
          <a:blip r:embed="rId3">
            <a:alphaModFix/>
          </a:blip>
          <a:stretch>
            <a:fillRect/>
          </a:stretch>
        </p:blipFill>
        <p:spPr>
          <a:xfrm>
            <a:off x="646250" y="152400"/>
            <a:ext cx="7851511" cy="44164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Shape 230"/>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31" name="Shape 231"/>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endParaRPr/>
          </a:p>
        </p:txBody>
      </p:sp>
      <p:pic>
        <p:nvPicPr>
          <p:cNvPr id="232" name="Shape 232"/>
          <p:cNvPicPr preferRelativeResize="0"/>
          <p:nvPr/>
        </p:nvPicPr>
        <p:blipFill>
          <a:blip r:embed="rId3">
            <a:alphaModFix/>
          </a:blip>
          <a:stretch>
            <a:fillRect/>
          </a:stretch>
        </p:blipFill>
        <p:spPr>
          <a:xfrm>
            <a:off x="472213" y="152400"/>
            <a:ext cx="8024776" cy="45139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Shape 237"/>
          <p:cNvSpPr/>
          <p:nvPr/>
        </p:nvSpPr>
        <p:spPr>
          <a:xfrm rot="-161476">
            <a:off x="372600" y="1426515"/>
            <a:ext cx="8398808" cy="990702"/>
          </a:xfrm>
          <a:prstGeom prst="rect">
            <a:avLst/>
          </a:prstGeom>
        </p:spPr>
        <p:txBody>
          <a:bodyPr>
            <a:prstTxWarp prst="textPlain">
              <a:avLst/>
            </a:prstTxWarp>
          </a:bodyPr>
          <a:lstStyle/>
          <a:p>
            <a:pPr lvl="0" algn="ctr"/>
            <a:r>
              <a:rPr b="0" i="0">
                <a:ln w="28575" cap="flat" cmpd="sng">
                  <a:solidFill>
                    <a:schemeClr val="accent6"/>
                  </a:solidFill>
                  <a:prstDash val="lgDashDot"/>
                  <a:round/>
                  <a:headEnd type="none" w="sm" len="sm"/>
                  <a:tailEnd type="none" w="sm" len="sm"/>
                </a:ln>
                <a:gradFill>
                  <a:gsLst>
                    <a:gs pos="0">
                      <a:srgbClr val="394EC3"/>
                    </a:gs>
                    <a:gs pos="100000">
                      <a:srgbClr val="20295A"/>
                    </a:gs>
                  </a:gsLst>
                  <a:lin ang="5400012" scaled="0"/>
                </a:gradFill>
                <a:latin typeface="Times New Roman"/>
              </a:rPr>
              <a:t>THANK YOU</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37"/>
                                        </p:tgtEl>
                                        <p:attrNameLst>
                                          <p:attrName>style.visibility</p:attrName>
                                        </p:attrNameLst>
                                      </p:cBhvr>
                                      <p:to>
                                        <p:strVal val="visible"/>
                                      </p:to>
                                    </p:set>
                                    <p:anim calcmode="lin" valueType="num">
                                      <p:cBhvr additive="base">
                                        <p:cTn id="7" dur="1000"/>
                                        <p:tgtEl>
                                          <p:spTgt spid="237"/>
                                        </p:tgtEl>
                                        <p:attrNameLst>
                                          <p:attrName>ppt_w</p:attrName>
                                        </p:attrNameLst>
                                      </p:cBhvr>
                                      <p:tavLst>
                                        <p:tav tm="0">
                                          <p:val>
                                            <p:strVal val="0"/>
                                          </p:val>
                                        </p:tav>
                                        <p:tav tm="100000">
                                          <p:val>
                                            <p:strVal val="#ppt_w"/>
                                          </p:val>
                                        </p:tav>
                                      </p:tavLst>
                                    </p:anim>
                                    <p:anim calcmode="lin" valueType="num">
                                      <p:cBhvr additive="base">
                                        <p:cTn id="8" dur="1000"/>
                                        <p:tgtEl>
                                          <p:spTgt spid="237"/>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237525" y="197825"/>
            <a:ext cx="8520600" cy="7170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spcBef>
                <a:spcPts val="0"/>
              </a:spcBef>
              <a:spcAft>
                <a:spcPts val="0"/>
              </a:spcAft>
              <a:buNone/>
            </a:pPr>
            <a:r>
              <a:rPr lang="en">
                <a:latin typeface="Times New Roman"/>
                <a:ea typeface="Times New Roman"/>
                <a:cs typeface="Times New Roman"/>
                <a:sym typeface="Times New Roman"/>
              </a:rPr>
              <a:t> </a:t>
            </a:r>
            <a:r>
              <a:rPr lang="en" u="sng">
                <a:latin typeface="Times New Roman"/>
                <a:ea typeface="Times New Roman"/>
                <a:cs typeface="Times New Roman"/>
                <a:sym typeface="Times New Roman"/>
              </a:rPr>
              <a:t>EXISTING SYSTEM:</a:t>
            </a:r>
            <a:endParaRPr u="sng">
              <a:latin typeface="Times New Roman"/>
              <a:ea typeface="Times New Roman"/>
              <a:cs typeface="Times New Roman"/>
              <a:sym typeface="Times New Roman"/>
            </a:endParaRPr>
          </a:p>
        </p:txBody>
      </p:sp>
      <p:sp>
        <p:nvSpPr>
          <p:cNvPr id="100" name="Shape 100"/>
          <p:cNvSpPr txBox="1">
            <a:spLocks noGrp="1"/>
          </p:cNvSpPr>
          <p:nvPr>
            <p:ph type="body" idx="1"/>
          </p:nvPr>
        </p:nvSpPr>
        <p:spPr>
          <a:xfrm>
            <a:off x="311700" y="815900"/>
            <a:ext cx="8520600" cy="3756000"/>
          </a:xfrm>
          <a:prstGeom prst="rect">
            <a:avLst/>
          </a:prstGeom>
        </p:spPr>
        <p:txBody>
          <a:bodyPr spcFirstLastPara="1" wrap="square" lIns="91425" tIns="91425" rIns="91425" bIns="91425" anchor="t" anchorCtr="0">
            <a:noAutofit/>
          </a:bodyPr>
          <a:lstStyle/>
          <a:p>
            <a:pPr marL="457200" lvl="0" indent="-342900" rtl="0">
              <a:lnSpc>
                <a:spcPct val="150000"/>
              </a:lnSpc>
              <a:spcBef>
                <a:spcPts val="0"/>
              </a:spcBef>
              <a:spcAft>
                <a:spcPts val="0"/>
              </a:spcAft>
              <a:buSzPts val="1800"/>
              <a:buChar char="●"/>
            </a:pPr>
            <a:r>
              <a:rPr lang="en" dirty="0">
                <a:solidFill>
                  <a:schemeClr val="dk1"/>
                </a:solidFill>
                <a:latin typeface="Times New Roman"/>
                <a:ea typeface="Times New Roman"/>
                <a:cs typeface="Times New Roman"/>
                <a:sym typeface="Times New Roman"/>
              </a:rPr>
              <a:t>The current system of vehicles have expensive systems like RADAR, LIDAR,sonar, and motion sensors.</a:t>
            </a:r>
            <a:endParaRPr dirty="0">
              <a:solidFill>
                <a:schemeClr val="dk1"/>
              </a:solidFill>
              <a:latin typeface="Times New Roman"/>
              <a:ea typeface="Times New Roman"/>
              <a:cs typeface="Times New Roman"/>
              <a:sym typeface="Times New Roman"/>
            </a:endParaRPr>
          </a:p>
          <a:p>
            <a:pPr marL="0" lvl="0" indent="0" rtl="0">
              <a:lnSpc>
                <a:spcPct val="150000"/>
              </a:lnSpc>
              <a:spcBef>
                <a:spcPts val="1000"/>
              </a:spcBef>
              <a:spcAft>
                <a:spcPts val="0"/>
              </a:spcAft>
              <a:buNone/>
            </a:pPr>
            <a:r>
              <a:rPr lang="en" sz="2400" b="1" u="sng" dirty="0">
                <a:solidFill>
                  <a:schemeClr val="dk1"/>
                </a:solidFill>
                <a:latin typeface="Times New Roman"/>
                <a:ea typeface="Times New Roman"/>
                <a:cs typeface="Times New Roman"/>
                <a:sym typeface="Times New Roman"/>
              </a:rPr>
              <a:t>PROBLEMS IN EXISTING SYSTEM:</a:t>
            </a:r>
            <a:endParaRPr sz="2400" b="1" u="sng" dirty="0">
              <a:solidFill>
                <a:schemeClr val="dk1"/>
              </a:solidFill>
              <a:latin typeface="Times New Roman"/>
              <a:ea typeface="Times New Roman"/>
              <a:cs typeface="Times New Roman"/>
              <a:sym typeface="Times New Roman"/>
            </a:endParaRPr>
          </a:p>
          <a:p>
            <a:pPr marL="457200" lvl="0" indent="-342900" rtl="0">
              <a:lnSpc>
                <a:spcPct val="150000"/>
              </a:lnSpc>
              <a:spcBef>
                <a:spcPts val="100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Using RADAR is very expensive and can’t detect small objects.</a:t>
            </a:r>
            <a:endParaRPr dirty="0">
              <a:solidFill>
                <a:schemeClr val="dk1"/>
              </a:solidFill>
              <a:latin typeface="Times New Roman"/>
              <a:ea typeface="Times New Roman"/>
              <a:cs typeface="Times New Roman"/>
              <a:sym typeface="Times New Roman"/>
            </a:endParaRPr>
          </a:p>
          <a:p>
            <a:pPr marL="457200" lvl="0" indent="-342900" rtl="0">
              <a:lnSpc>
                <a:spcPct val="150000"/>
              </a:lnSpc>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RADAR takes more time to lock on an object. (Since radio signals travel freely in air and space, it takes more time to get to the object and back.)</a:t>
            </a:r>
            <a:endParaRPr dirty="0">
              <a:solidFill>
                <a:schemeClr val="dk1"/>
              </a:solidFill>
              <a:latin typeface="Times New Roman"/>
              <a:ea typeface="Times New Roman"/>
              <a:cs typeface="Times New Roman"/>
              <a:sym typeface="Times New Roman"/>
            </a:endParaRPr>
          </a:p>
          <a:p>
            <a:pPr marL="457200" lvl="0" indent="-342900" rtl="0">
              <a:lnSpc>
                <a:spcPct val="150000"/>
              </a:lnSpc>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 It cannot track if an object is decelerating at more the 1 mph/s. </a:t>
            </a:r>
            <a:endParaRPr dirty="0">
              <a:solidFill>
                <a:schemeClr val="dk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fade">
                                      <p:cBhvr>
                                        <p:cTn id="7" dur="1000"/>
                                        <p:tgtEl>
                                          <p:spTgt spid="99"/>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00">
                                            <p:txEl>
                                              <p:pRg st="0" end="0"/>
                                            </p:txEl>
                                          </p:spTgt>
                                        </p:tgtEl>
                                        <p:attrNameLst>
                                          <p:attrName>style.visibility</p:attrName>
                                        </p:attrNameLst>
                                      </p:cBhvr>
                                      <p:to>
                                        <p:strVal val="visible"/>
                                      </p:to>
                                    </p:set>
                                    <p:animEffect transition="in" filter="fade">
                                      <p:cBhvr>
                                        <p:cTn id="11" dur="1000"/>
                                        <p:tgtEl>
                                          <p:spTgt spid="100">
                                            <p:txEl>
                                              <p:pRg st="0" end="0"/>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0">
                                            <p:txEl>
                                              <p:pRg st="1" end="1"/>
                                            </p:txEl>
                                          </p:spTgt>
                                        </p:tgtEl>
                                        <p:attrNameLst>
                                          <p:attrName>style.visibility</p:attrName>
                                        </p:attrNameLst>
                                      </p:cBhvr>
                                      <p:to>
                                        <p:strVal val="visible"/>
                                      </p:to>
                                    </p:set>
                                    <p:animEffect transition="in" filter="fade">
                                      <p:cBhvr>
                                        <p:cTn id="15" dur="1000"/>
                                        <p:tgtEl>
                                          <p:spTgt spid="100">
                                            <p:txEl>
                                              <p:pRg st="1" end="1"/>
                                            </p:txEl>
                                          </p:spTgt>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00">
                                            <p:txEl>
                                              <p:pRg st="2" end="2"/>
                                            </p:txEl>
                                          </p:spTgt>
                                        </p:tgtEl>
                                        <p:attrNameLst>
                                          <p:attrName>style.visibility</p:attrName>
                                        </p:attrNameLst>
                                      </p:cBhvr>
                                      <p:to>
                                        <p:strVal val="visible"/>
                                      </p:to>
                                    </p:set>
                                    <p:animEffect transition="in" filter="fade">
                                      <p:cBhvr>
                                        <p:cTn id="19" dur="1000"/>
                                        <p:tgtEl>
                                          <p:spTgt spid="100">
                                            <p:txEl>
                                              <p:pRg st="2" end="2"/>
                                            </p:txEl>
                                          </p:spTgt>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100">
                                            <p:txEl>
                                              <p:pRg st="3" end="3"/>
                                            </p:txEl>
                                          </p:spTgt>
                                        </p:tgtEl>
                                        <p:attrNameLst>
                                          <p:attrName>style.visibility</p:attrName>
                                        </p:attrNameLst>
                                      </p:cBhvr>
                                      <p:to>
                                        <p:strVal val="visible"/>
                                      </p:to>
                                    </p:set>
                                    <p:animEffect transition="in" filter="fade">
                                      <p:cBhvr>
                                        <p:cTn id="23" dur="1000"/>
                                        <p:tgtEl>
                                          <p:spTgt spid="100">
                                            <p:txEl>
                                              <p:pRg st="3" end="3"/>
                                            </p:txEl>
                                          </p:spTgt>
                                        </p:tgtEl>
                                      </p:cBhvr>
                                    </p:animEffect>
                                  </p:childTnLst>
                                </p:cTn>
                              </p:par>
                            </p:childTnLst>
                          </p:cTn>
                        </p:par>
                        <p:par>
                          <p:cTn id="24" fill="hold">
                            <p:stCondLst>
                              <p:cond delay="5000"/>
                            </p:stCondLst>
                            <p:childTnLst>
                              <p:par>
                                <p:cTn id="25" presetID="10" presetClass="entr" presetSubtype="0" fill="hold" nodeType="afterEffect">
                                  <p:stCondLst>
                                    <p:cond delay="0"/>
                                  </p:stCondLst>
                                  <p:childTnLst>
                                    <p:set>
                                      <p:cBhvr>
                                        <p:cTn id="26" dur="1" fill="hold">
                                          <p:stCondLst>
                                            <p:cond delay="0"/>
                                          </p:stCondLst>
                                        </p:cTn>
                                        <p:tgtEl>
                                          <p:spTgt spid="100">
                                            <p:txEl>
                                              <p:pRg st="4" end="4"/>
                                            </p:txEl>
                                          </p:spTgt>
                                        </p:tgtEl>
                                        <p:attrNameLst>
                                          <p:attrName>style.visibility</p:attrName>
                                        </p:attrNameLst>
                                      </p:cBhvr>
                                      <p:to>
                                        <p:strVal val="visible"/>
                                      </p:to>
                                    </p:set>
                                    <p:animEffect transition="in" filter="fade">
                                      <p:cBhvr>
                                        <p:cTn id="27" dur="1000"/>
                                        <p:tgtEl>
                                          <p:spTgt spid="10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311700" y="22247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spcBef>
                <a:spcPts val="0"/>
              </a:spcBef>
              <a:spcAft>
                <a:spcPts val="0"/>
              </a:spcAft>
              <a:buNone/>
            </a:pPr>
            <a:r>
              <a:rPr lang="en"/>
              <a:t>cont...</a:t>
            </a:r>
            <a:endParaRPr/>
          </a:p>
        </p:txBody>
      </p:sp>
      <p:sp>
        <p:nvSpPr>
          <p:cNvPr id="106" name="Shape 106"/>
          <p:cNvSpPr txBox="1">
            <a:spLocks noGrp="1"/>
          </p:cNvSpPr>
          <p:nvPr>
            <p:ph type="body" idx="1"/>
          </p:nvPr>
        </p:nvSpPr>
        <p:spPr>
          <a:xfrm>
            <a:off x="311700" y="853125"/>
            <a:ext cx="8520600" cy="3616800"/>
          </a:xfrm>
          <a:prstGeom prst="rect">
            <a:avLst/>
          </a:prstGeom>
        </p:spPr>
        <p:txBody>
          <a:bodyPr spcFirstLastPara="1" wrap="square" lIns="91425" tIns="91425" rIns="91425" bIns="91425" anchor="t" anchorCtr="0">
            <a:noAutofit/>
          </a:bodyPr>
          <a:lstStyle/>
          <a:p>
            <a:pPr marL="457200" lvl="0" indent="-342900" rtl="0">
              <a:lnSpc>
                <a:spcPct val="150000"/>
              </a:lnSpc>
              <a:spcBef>
                <a:spcPts val="0"/>
              </a:spcBef>
              <a:spcAft>
                <a:spcPts val="0"/>
              </a:spcAft>
              <a:buClr>
                <a:schemeClr val="dk1"/>
              </a:buClr>
              <a:buSzPts val="1800"/>
              <a:buFont typeface="Times New Roman"/>
              <a:buChar char="●"/>
            </a:pPr>
            <a:r>
              <a:rPr lang="en" dirty="0">
                <a:solidFill>
                  <a:schemeClr val="dk1"/>
                </a:solidFill>
                <a:highlight>
                  <a:srgbClr val="FFFFFF"/>
                </a:highlight>
                <a:latin typeface="Times New Roman"/>
                <a:ea typeface="Times New Roman"/>
                <a:cs typeface="Times New Roman"/>
                <a:sym typeface="Times New Roman"/>
              </a:rPr>
              <a:t>LiDAR is a technology that collects very huge datasets that require high level of analysis and interpretation. For this reason, it may take a lot of time to analyze the data.</a:t>
            </a:r>
            <a:endParaRPr dirty="0">
              <a:solidFill>
                <a:schemeClr val="dk1"/>
              </a:solidFill>
              <a:highlight>
                <a:srgbClr val="FFFFFF"/>
              </a:highlight>
              <a:latin typeface="Times New Roman"/>
              <a:ea typeface="Times New Roman"/>
              <a:cs typeface="Times New Roman"/>
              <a:sym typeface="Times New Roman"/>
            </a:endParaRPr>
          </a:p>
          <a:p>
            <a:pPr marL="457200" lvl="0" indent="-342900" rtl="0">
              <a:lnSpc>
                <a:spcPct val="150000"/>
              </a:lnSpc>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The wide beam used in sonar causes poor directional resolution, which can lead to limitation in CAR navigation</a:t>
            </a:r>
            <a:endParaRPr dirty="0">
              <a:solidFill>
                <a:schemeClr val="dk1"/>
              </a:solidFill>
              <a:latin typeface="Times New Roman"/>
              <a:ea typeface="Times New Roman"/>
              <a:cs typeface="Times New Roman"/>
              <a:sym typeface="Times New Roman"/>
            </a:endParaRPr>
          </a:p>
          <a:p>
            <a:pPr marL="457200" lvl="0" indent="-342900" rtl="0">
              <a:lnSpc>
                <a:spcPct val="150000"/>
              </a:lnSpc>
              <a:spcBef>
                <a:spcPts val="0"/>
              </a:spcBef>
              <a:spcAft>
                <a:spcPts val="0"/>
              </a:spcAft>
              <a:buClr>
                <a:schemeClr val="dk1"/>
              </a:buClr>
              <a:buSzPts val="1800"/>
              <a:buFont typeface="Times New Roman"/>
              <a:buChar char="●"/>
            </a:pPr>
            <a:r>
              <a:rPr lang="en" dirty="0">
                <a:solidFill>
                  <a:schemeClr val="dk1"/>
                </a:solidFill>
                <a:latin typeface="Times New Roman"/>
                <a:ea typeface="Times New Roman"/>
                <a:cs typeface="Times New Roman"/>
                <a:sym typeface="Times New Roman"/>
              </a:rPr>
              <a:t> The slow sound speed, in comparison to optical sensors</a:t>
            </a:r>
            <a:endParaRPr dirty="0">
              <a:solidFill>
                <a:schemeClr val="dk1"/>
              </a:solidFill>
              <a:latin typeface="Times New Roman"/>
              <a:ea typeface="Times New Roman"/>
              <a:cs typeface="Times New Roman"/>
              <a:sym typeface="Times New Roman"/>
            </a:endParaRPr>
          </a:p>
          <a:p>
            <a:pPr marL="0" lvl="0" indent="0" rtl="0">
              <a:lnSpc>
                <a:spcPct val="150000"/>
              </a:lnSpc>
              <a:spcBef>
                <a:spcPts val="1000"/>
              </a:spcBef>
              <a:spcAft>
                <a:spcPts val="0"/>
              </a:spcAft>
              <a:buNone/>
            </a:pPr>
            <a:endParaRPr sz="1000" dirty="0">
              <a:solidFill>
                <a:srgbClr val="000000"/>
              </a:solidFill>
              <a:latin typeface="Times New Roman"/>
              <a:ea typeface="Times New Roman"/>
              <a:cs typeface="Times New Roman"/>
              <a:sym typeface="Times New Roman"/>
            </a:endParaRPr>
          </a:p>
          <a:p>
            <a:pPr marL="0" lvl="0" indent="0" rtl="0">
              <a:lnSpc>
                <a:spcPct val="150000"/>
              </a:lnSpc>
              <a:spcBef>
                <a:spcPts val="1000"/>
              </a:spcBef>
              <a:spcAft>
                <a:spcPts val="1000"/>
              </a:spcAft>
              <a:buNone/>
            </a:pPr>
            <a:endParaRPr dirty="0">
              <a:solidFill>
                <a:schemeClr val="dk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xEl>
                                              <p:pRg st="0" end="0"/>
                                            </p:txEl>
                                          </p:spTgt>
                                        </p:tgtEl>
                                        <p:attrNameLst>
                                          <p:attrName>style.visibility</p:attrName>
                                        </p:attrNameLst>
                                      </p:cBhvr>
                                      <p:to>
                                        <p:strVal val="visible"/>
                                      </p:to>
                                    </p:set>
                                    <p:animEffect transition="in" filter="fade">
                                      <p:cBhvr>
                                        <p:cTn id="7" dur="1000"/>
                                        <p:tgtEl>
                                          <p:spTgt spid="106">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06">
                                            <p:txEl>
                                              <p:pRg st="1" end="1"/>
                                            </p:txEl>
                                          </p:spTgt>
                                        </p:tgtEl>
                                        <p:attrNameLst>
                                          <p:attrName>style.visibility</p:attrName>
                                        </p:attrNameLst>
                                      </p:cBhvr>
                                      <p:to>
                                        <p:strVal val="visible"/>
                                      </p:to>
                                    </p:set>
                                    <p:animEffect transition="in" filter="fade">
                                      <p:cBhvr>
                                        <p:cTn id="11" dur="1000"/>
                                        <p:tgtEl>
                                          <p:spTgt spid="106">
                                            <p:txEl>
                                              <p:pRg st="1" end="1"/>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6">
                                            <p:txEl>
                                              <p:pRg st="2" end="2"/>
                                            </p:txEl>
                                          </p:spTgt>
                                        </p:tgtEl>
                                        <p:attrNameLst>
                                          <p:attrName>style.visibility</p:attrName>
                                        </p:attrNameLst>
                                      </p:cBhvr>
                                      <p:to>
                                        <p:strVal val="visible"/>
                                      </p:to>
                                    </p:set>
                                    <p:animEffect transition="in" filter="fade">
                                      <p:cBhvr>
                                        <p:cTn id="15" dur="1000"/>
                                        <p:tgtEl>
                                          <p:spTgt spid="10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311700" y="372925"/>
            <a:ext cx="8520600" cy="607800"/>
          </a:xfrm>
          <a:prstGeom prst="rect">
            <a:avLst/>
          </a:prstGeom>
          <a:effectLst>
            <a:outerShdw blurRad="57150" dist="19050" dir="5400000" algn="bl" rotWithShape="0">
              <a:srgbClr val="000000">
                <a:alpha val="50000"/>
              </a:srgbClr>
            </a:outerShdw>
            <a:reflection stA="41000" endPos="70000" fadeDir="5400012" sy="-100000" algn="bl" rotWithShape="0"/>
          </a:effectLst>
        </p:spPr>
        <p:txBody>
          <a:bodyPr spcFirstLastPara="1" wrap="square" lIns="91425" tIns="91425" rIns="91425" bIns="91425" anchor="t" anchorCtr="0">
            <a:noAutofit/>
          </a:bodyPr>
          <a:lstStyle/>
          <a:p>
            <a:pPr marL="0" lvl="0" indent="0">
              <a:spcBef>
                <a:spcPts val="0"/>
              </a:spcBef>
              <a:spcAft>
                <a:spcPts val="0"/>
              </a:spcAft>
              <a:buNone/>
            </a:pPr>
            <a:r>
              <a:rPr lang="en" u="sng"/>
              <a:t>Hardware Requirements:</a:t>
            </a:r>
            <a:endParaRPr u="sng"/>
          </a:p>
        </p:txBody>
      </p:sp>
      <p:sp>
        <p:nvSpPr>
          <p:cNvPr id="112" name="Shape 112"/>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sz="2400">
              <a:solidFill>
                <a:schemeClr val="dk1"/>
              </a:solidFill>
            </a:endParaRPr>
          </a:p>
          <a:p>
            <a:pPr marL="457200" lvl="0" indent="-381000" rtl="0">
              <a:spcBef>
                <a:spcPts val="1600"/>
              </a:spcBef>
              <a:spcAft>
                <a:spcPts val="0"/>
              </a:spcAft>
              <a:buClr>
                <a:schemeClr val="dk1"/>
              </a:buClr>
              <a:buSzPts val="2400"/>
              <a:buChar char="●"/>
            </a:pPr>
            <a:r>
              <a:rPr lang="en" sz="2400">
                <a:solidFill>
                  <a:schemeClr val="dk1"/>
                </a:solidFill>
              </a:rPr>
              <a:t>System: Google Cloud VM Instance (Ubuntu 16.04 LTS)</a:t>
            </a:r>
            <a:endParaRPr sz="2400">
              <a:solidFill>
                <a:schemeClr val="dk1"/>
              </a:solidFill>
            </a:endParaRPr>
          </a:p>
          <a:p>
            <a:pPr marL="457200" lvl="0" indent="-381000" rtl="0">
              <a:spcBef>
                <a:spcPts val="0"/>
              </a:spcBef>
              <a:spcAft>
                <a:spcPts val="0"/>
              </a:spcAft>
              <a:buClr>
                <a:schemeClr val="dk1"/>
              </a:buClr>
              <a:buSzPts val="2400"/>
              <a:buChar char="●"/>
            </a:pPr>
            <a:r>
              <a:rPr lang="en" sz="2400">
                <a:solidFill>
                  <a:schemeClr val="dk1"/>
                </a:solidFill>
              </a:rPr>
              <a:t>Hard disk: 30 GB</a:t>
            </a:r>
            <a:endParaRPr sz="2400">
              <a:solidFill>
                <a:schemeClr val="dk1"/>
              </a:solidFill>
            </a:endParaRPr>
          </a:p>
          <a:p>
            <a:pPr marL="457200" lvl="0" indent="-381000">
              <a:spcBef>
                <a:spcPts val="0"/>
              </a:spcBef>
              <a:spcAft>
                <a:spcPts val="0"/>
              </a:spcAft>
              <a:buClr>
                <a:schemeClr val="dk1"/>
              </a:buClr>
              <a:buSzPts val="2400"/>
              <a:buChar char="●"/>
            </a:pPr>
            <a:r>
              <a:rPr lang="en" sz="2400">
                <a:solidFill>
                  <a:schemeClr val="dk1"/>
                </a:solidFill>
              </a:rPr>
              <a:t>Monitor: 1024 x 768 monitor (color)</a:t>
            </a:r>
            <a:endParaRPr sz="2400">
              <a:solidFill>
                <a:schemeClr val="dk1"/>
              </a:solidFill>
            </a:endParaRPr>
          </a:p>
          <a:p>
            <a:pPr marL="0" lvl="0" indent="0">
              <a:spcBef>
                <a:spcPts val="1600"/>
              </a:spcBef>
              <a:spcAft>
                <a:spcPts val="1600"/>
              </a:spcAft>
              <a:buNone/>
            </a:pPr>
            <a:endParaRPr sz="240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fade">
                                      <p:cBhvr>
                                        <p:cTn id="7" dur="1000"/>
                                        <p:tgtEl>
                                          <p:spTgt spid="11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12">
                                            <p:txEl>
                                              <p:pRg st="0" end="0"/>
                                            </p:txEl>
                                          </p:spTgt>
                                        </p:tgtEl>
                                        <p:attrNameLst>
                                          <p:attrName>style.visibility</p:attrName>
                                        </p:attrNameLst>
                                      </p:cBhvr>
                                      <p:to>
                                        <p:strVal val="visible"/>
                                      </p:to>
                                    </p:set>
                                    <p:animEffect transition="in" filter="fade">
                                      <p:cBhvr>
                                        <p:cTn id="11" dur="1000"/>
                                        <p:tgtEl>
                                          <p:spTgt spid="112">
                                            <p:txEl>
                                              <p:pRg st="0" end="0"/>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12">
                                            <p:txEl>
                                              <p:pRg st="1" end="1"/>
                                            </p:txEl>
                                          </p:spTgt>
                                        </p:tgtEl>
                                        <p:attrNameLst>
                                          <p:attrName>style.visibility</p:attrName>
                                        </p:attrNameLst>
                                      </p:cBhvr>
                                      <p:to>
                                        <p:strVal val="visible"/>
                                      </p:to>
                                    </p:set>
                                    <p:animEffect transition="in" filter="fade">
                                      <p:cBhvr>
                                        <p:cTn id="15" dur="1000"/>
                                        <p:tgtEl>
                                          <p:spTgt spid="112">
                                            <p:txEl>
                                              <p:pRg st="1" end="1"/>
                                            </p:txEl>
                                          </p:spTgt>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12">
                                            <p:txEl>
                                              <p:pRg st="2" end="2"/>
                                            </p:txEl>
                                          </p:spTgt>
                                        </p:tgtEl>
                                        <p:attrNameLst>
                                          <p:attrName>style.visibility</p:attrName>
                                        </p:attrNameLst>
                                      </p:cBhvr>
                                      <p:to>
                                        <p:strVal val="visible"/>
                                      </p:to>
                                    </p:set>
                                    <p:animEffect transition="in" filter="fade">
                                      <p:cBhvr>
                                        <p:cTn id="19" dur="1000"/>
                                        <p:tgtEl>
                                          <p:spTgt spid="112">
                                            <p:txEl>
                                              <p:pRg st="2" end="2"/>
                                            </p:txEl>
                                          </p:spTgt>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112">
                                            <p:txEl>
                                              <p:pRg st="3" end="3"/>
                                            </p:txEl>
                                          </p:spTgt>
                                        </p:tgtEl>
                                        <p:attrNameLst>
                                          <p:attrName>style.visibility</p:attrName>
                                        </p:attrNameLst>
                                      </p:cBhvr>
                                      <p:to>
                                        <p:strVal val="visible"/>
                                      </p:to>
                                    </p:set>
                                    <p:animEffect transition="in" filter="fade">
                                      <p:cBhvr>
                                        <p:cTn id="23" dur="1000"/>
                                        <p:tgtEl>
                                          <p:spTgt spid="112">
                                            <p:txEl>
                                              <p:pRg st="3" end="3"/>
                                            </p:txEl>
                                          </p:spTgt>
                                        </p:tgtEl>
                                      </p:cBhvr>
                                    </p:animEffect>
                                  </p:childTnLst>
                                </p:cTn>
                              </p:par>
                            </p:childTnLst>
                          </p:cTn>
                        </p:par>
                        <p:par>
                          <p:cTn id="24" fill="hold">
                            <p:stCondLst>
                              <p:cond delay="5000"/>
                            </p:stCondLst>
                            <p:childTnLst>
                              <p:par>
                                <p:cTn id="25" presetID="10" presetClass="entr" presetSubtype="0" fill="hold" nodeType="afterEffect">
                                  <p:stCondLst>
                                    <p:cond delay="0"/>
                                  </p:stCondLst>
                                  <p:childTnLst>
                                    <p:set>
                                      <p:cBhvr>
                                        <p:cTn id="26" dur="1" fill="hold">
                                          <p:stCondLst>
                                            <p:cond delay="0"/>
                                          </p:stCondLst>
                                        </p:cTn>
                                        <p:tgtEl>
                                          <p:spTgt spid="112">
                                            <p:txEl>
                                              <p:pRg st="4" end="4"/>
                                            </p:txEl>
                                          </p:spTgt>
                                        </p:tgtEl>
                                        <p:attrNameLst>
                                          <p:attrName>style.visibility</p:attrName>
                                        </p:attrNameLst>
                                      </p:cBhvr>
                                      <p:to>
                                        <p:strVal val="visible"/>
                                      </p:to>
                                    </p:set>
                                    <p:animEffect transition="in" filter="fade">
                                      <p:cBhvr>
                                        <p:cTn id="27" dur="1000"/>
                                        <p:tgtEl>
                                          <p:spTgt spid="1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311700" y="410000"/>
            <a:ext cx="8520600" cy="607800"/>
          </a:xfrm>
          <a:prstGeom prst="rect">
            <a:avLst/>
          </a:prstGeom>
          <a:effectLst>
            <a:outerShdw blurRad="57150" dist="19050" dir="5400000" algn="bl" rotWithShape="0">
              <a:srgbClr val="000000">
                <a:alpha val="50000"/>
              </a:srgbClr>
            </a:outerShdw>
            <a:reflection stA="39000" endPos="64000" fadeDir="5400012" sy="-100000" algn="bl" rotWithShape="0"/>
          </a:effectLst>
        </p:spPr>
        <p:txBody>
          <a:bodyPr spcFirstLastPara="1" wrap="square" lIns="91425" tIns="91425" rIns="91425" bIns="91425" anchor="t" anchorCtr="0">
            <a:noAutofit/>
          </a:bodyPr>
          <a:lstStyle/>
          <a:p>
            <a:pPr marL="0" lvl="0" indent="0">
              <a:spcBef>
                <a:spcPts val="0"/>
              </a:spcBef>
              <a:spcAft>
                <a:spcPts val="0"/>
              </a:spcAft>
              <a:buNone/>
            </a:pPr>
            <a:r>
              <a:rPr lang="en" u="sng"/>
              <a:t>Software Requirements:</a:t>
            </a:r>
            <a:endParaRPr u="sng"/>
          </a:p>
        </p:txBody>
      </p:sp>
      <p:sp>
        <p:nvSpPr>
          <p:cNvPr id="118" name="Shape 118"/>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sz="2400" dirty="0">
              <a:solidFill>
                <a:schemeClr val="dk1"/>
              </a:solidFill>
            </a:endParaRPr>
          </a:p>
          <a:p>
            <a:pPr marL="457200" lvl="0" indent="-381000" rtl="0">
              <a:spcBef>
                <a:spcPts val="1600"/>
              </a:spcBef>
              <a:spcAft>
                <a:spcPts val="0"/>
              </a:spcAft>
              <a:buClr>
                <a:schemeClr val="dk1"/>
              </a:buClr>
              <a:buSzPts val="2400"/>
              <a:buChar char="●"/>
            </a:pPr>
            <a:r>
              <a:rPr lang="en" sz="2400" dirty="0">
                <a:solidFill>
                  <a:schemeClr val="dk1"/>
                </a:solidFill>
              </a:rPr>
              <a:t>Operating System: Ubuntu(16.04 LTS)</a:t>
            </a:r>
            <a:endParaRPr sz="2400" dirty="0">
              <a:solidFill>
                <a:schemeClr val="dk1"/>
              </a:solidFill>
            </a:endParaRPr>
          </a:p>
          <a:p>
            <a:pPr marL="457200" lvl="0" indent="-381000" rtl="0">
              <a:spcBef>
                <a:spcPts val="0"/>
              </a:spcBef>
              <a:spcAft>
                <a:spcPts val="0"/>
              </a:spcAft>
              <a:buClr>
                <a:schemeClr val="dk1"/>
              </a:buClr>
              <a:buSzPts val="2400"/>
              <a:buChar char="●"/>
            </a:pPr>
            <a:r>
              <a:rPr lang="en" sz="2400" dirty="0">
                <a:solidFill>
                  <a:schemeClr val="dk1"/>
                </a:solidFill>
              </a:rPr>
              <a:t>Coding Language: Python </a:t>
            </a:r>
            <a:endParaRPr sz="2400" dirty="0">
              <a:solidFill>
                <a:schemeClr val="dk1"/>
              </a:solidFill>
            </a:endParaRPr>
          </a:p>
          <a:p>
            <a:pPr marL="457200" lvl="0" indent="-381000">
              <a:spcBef>
                <a:spcPts val="0"/>
              </a:spcBef>
              <a:spcAft>
                <a:spcPts val="0"/>
              </a:spcAft>
              <a:buClr>
                <a:schemeClr val="dk1"/>
              </a:buClr>
              <a:buSzPts val="2400"/>
              <a:buChar char="●"/>
            </a:pPr>
            <a:r>
              <a:rPr lang="en" sz="2400" dirty="0">
                <a:solidFill>
                  <a:schemeClr val="dk1"/>
                </a:solidFill>
              </a:rPr>
              <a:t>Toolkit: Opencv 3.4, Caffe(Framework)</a:t>
            </a:r>
            <a:endParaRPr sz="2400"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7"/>
                                        </p:tgtEl>
                                        <p:attrNameLst>
                                          <p:attrName>style.visibility</p:attrName>
                                        </p:attrNameLst>
                                      </p:cBhvr>
                                      <p:to>
                                        <p:strVal val="visible"/>
                                      </p:to>
                                    </p:set>
                                    <p:animEffect transition="in" filter="fade">
                                      <p:cBhvr>
                                        <p:cTn id="7" dur="1000"/>
                                        <p:tgtEl>
                                          <p:spTgt spid="11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18">
                                            <p:txEl>
                                              <p:pRg st="1" end="1"/>
                                            </p:txEl>
                                          </p:spTgt>
                                        </p:tgtEl>
                                        <p:attrNameLst>
                                          <p:attrName>style.visibility</p:attrName>
                                        </p:attrNameLst>
                                      </p:cBhvr>
                                      <p:to>
                                        <p:strVal val="visible"/>
                                      </p:to>
                                    </p:set>
                                    <p:animEffect transition="in" filter="fade">
                                      <p:cBhvr>
                                        <p:cTn id="11" dur="1000"/>
                                        <p:tgtEl>
                                          <p:spTgt spid="118">
                                            <p:txEl>
                                              <p:pRg st="1" end="1"/>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18">
                                            <p:txEl>
                                              <p:pRg st="2" end="2"/>
                                            </p:txEl>
                                          </p:spTgt>
                                        </p:tgtEl>
                                        <p:attrNameLst>
                                          <p:attrName>style.visibility</p:attrName>
                                        </p:attrNameLst>
                                      </p:cBhvr>
                                      <p:to>
                                        <p:strVal val="visible"/>
                                      </p:to>
                                    </p:set>
                                    <p:animEffect transition="in" filter="fade">
                                      <p:cBhvr>
                                        <p:cTn id="15" dur="1000"/>
                                        <p:tgtEl>
                                          <p:spTgt spid="118">
                                            <p:txEl>
                                              <p:pRg st="2" end="2"/>
                                            </p:txEl>
                                          </p:spTgt>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18">
                                            <p:txEl>
                                              <p:pRg st="3" end="3"/>
                                            </p:txEl>
                                          </p:spTgt>
                                        </p:tgtEl>
                                        <p:attrNameLst>
                                          <p:attrName>style.visibility</p:attrName>
                                        </p:attrNameLst>
                                      </p:cBhvr>
                                      <p:to>
                                        <p:strVal val="visible"/>
                                      </p:to>
                                    </p:set>
                                    <p:animEffect transition="in" filter="fade">
                                      <p:cBhvr>
                                        <p:cTn id="19" dur="1000"/>
                                        <p:tgtEl>
                                          <p:spTgt spid="11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Data Set</a:t>
            </a:r>
            <a:endParaRPr/>
          </a:p>
        </p:txBody>
      </p:sp>
      <p:sp>
        <p:nvSpPr>
          <p:cNvPr id="124" name="Shape 12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0" lvl="0" indent="0">
              <a:lnSpc>
                <a:spcPct val="100000"/>
              </a:lnSpc>
              <a:spcBef>
                <a:spcPts val="0"/>
              </a:spcBef>
              <a:spcAft>
                <a:spcPts val="0"/>
              </a:spcAft>
              <a:buNone/>
            </a:pPr>
            <a:r>
              <a:rPr lang="en" sz="1600" dirty="0">
                <a:latin typeface="Times New Roman"/>
                <a:ea typeface="Times New Roman"/>
                <a:cs typeface="Times New Roman"/>
                <a:sym typeface="Times New Roman"/>
              </a:rPr>
              <a:t>KEYWORD : “Forward collision dash cam” </a:t>
            </a:r>
            <a:endParaRPr sz="1600" dirty="0">
              <a:solidFill>
                <a:schemeClr val="accent3"/>
              </a:solidFill>
              <a:latin typeface="Times New Roman"/>
              <a:ea typeface="Times New Roman"/>
              <a:cs typeface="Times New Roman"/>
              <a:sym typeface="Times New Roman"/>
            </a:endParaRPr>
          </a:p>
          <a:p>
            <a:pPr marL="0" lvl="0" indent="0" rtl="0">
              <a:lnSpc>
                <a:spcPct val="100000"/>
              </a:lnSpc>
              <a:spcBef>
                <a:spcPts val="0"/>
              </a:spcBef>
              <a:spcAft>
                <a:spcPts val="0"/>
              </a:spcAft>
              <a:buNone/>
            </a:pPr>
            <a:endParaRPr sz="1600" dirty="0">
              <a:solidFill>
                <a:schemeClr val="accent3"/>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 sz="1600" u="sng" dirty="0">
                <a:solidFill>
                  <a:schemeClr val="accent3"/>
                </a:solidFill>
                <a:latin typeface="Times New Roman"/>
                <a:ea typeface="Times New Roman"/>
                <a:cs typeface="Times New Roman"/>
                <a:sym typeface="Times New Roman"/>
                <a:hlinkClick r:id="rId3"/>
              </a:rPr>
              <a:t>https://youtu.be/DNvaWnxSf0c</a:t>
            </a:r>
            <a:r>
              <a:rPr lang="en" sz="1600" dirty="0">
                <a:solidFill>
                  <a:schemeClr val="accent3"/>
                </a:solidFill>
                <a:latin typeface="Times New Roman"/>
                <a:ea typeface="Times New Roman"/>
                <a:cs typeface="Times New Roman"/>
                <a:sym typeface="Times New Roman"/>
              </a:rPr>
              <a:t> (3:51)</a:t>
            </a:r>
            <a:endParaRPr sz="1600" dirty="0">
              <a:solidFill>
                <a:schemeClr val="accent3"/>
              </a:solidFill>
              <a:latin typeface="Times New Roman"/>
              <a:ea typeface="Times New Roman"/>
              <a:cs typeface="Times New Roman"/>
              <a:sym typeface="Times New Roman"/>
            </a:endParaRPr>
          </a:p>
          <a:p>
            <a:pPr marL="0" lvl="0" indent="0">
              <a:lnSpc>
                <a:spcPct val="100000"/>
              </a:lnSpc>
              <a:spcBef>
                <a:spcPts val="0"/>
              </a:spcBef>
              <a:spcAft>
                <a:spcPts val="0"/>
              </a:spcAft>
              <a:buNone/>
            </a:pPr>
            <a:endParaRPr sz="1600" dirty="0">
              <a:solidFill>
                <a:schemeClr val="accent3"/>
              </a:solidFill>
              <a:latin typeface="Times New Roman"/>
              <a:ea typeface="Times New Roman"/>
              <a:cs typeface="Times New Roman"/>
              <a:sym typeface="Times New Roman"/>
            </a:endParaRPr>
          </a:p>
          <a:p>
            <a:pPr marL="0" lvl="0" indent="0">
              <a:lnSpc>
                <a:spcPct val="100000"/>
              </a:lnSpc>
              <a:spcBef>
                <a:spcPts val="0"/>
              </a:spcBef>
              <a:spcAft>
                <a:spcPts val="0"/>
              </a:spcAft>
              <a:buNone/>
            </a:pPr>
            <a:r>
              <a:rPr lang="en" sz="1600" dirty="0">
                <a:latin typeface="Times New Roman"/>
                <a:ea typeface="Times New Roman"/>
                <a:cs typeface="Times New Roman"/>
                <a:sym typeface="Times New Roman"/>
              </a:rPr>
              <a:t>Keyword: “forward collision accidents recorded in dashcam”</a:t>
            </a:r>
            <a:endParaRPr sz="1600" dirty="0">
              <a:latin typeface="Times New Roman"/>
              <a:ea typeface="Times New Roman"/>
              <a:cs typeface="Times New Roman"/>
              <a:sym typeface="Times New Roman"/>
            </a:endParaRPr>
          </a:p>
          <a:p>
            <a:pPr marL="0" lvl="0" indent="0" rtl="0">
              <a:lnSpc>
                <a:spcPct val="100000"/>
              </a:lnSpc>
              <a:spcBef>
                <a:spcPts val="0"/>
              </a:spcBef>
              <a:spcAft>
                <a:spcPts val="0"/>
              </a:spcAft>
              <a:buNone/>
            </a:pPr>
            <a:endParaRPr sz="1600" dirty="0">
              <a:latin typeface="Times New Roman"/>
              <a:ea typeface="Times New Roman"/>
              <a:cs typeface="Times New Roman"/>
              <a:sym typeface="Times New Roman"/>
            </a:endParaRPr>
          </a:p>
          <a:p>
            <a:pPr marL="0" lvl="0" indent="0">
              <a:lnSpc>
                <a:spcPct val="100000"/>
              </a:lnSpc>
              <a:spcBef>
                <a:spcPts val="0"/>
              </a:spcBef>
              <a:spcAft>
                <a:spcPts val="0"/>
              </a:spcAft>
              <a:buNone/>
            </a:pPr>
            <a:r>
              <a:rPr lang="en" sz="1600" u="sng" dirty="0">
                <a:solidFill>
                  <a:schemeClr val="accent3"/>
                </a:solidFill>
                <a:latin typeface="Times New Roman"/>
                <a:ea typeface="Times New Roman"/>
                <a:cs typeface="Times New Roman"/>
                <a:sym typeface="Times New Roman"/>
                <a:hlinkClick r:id="rId4"/>
              </a:rPr>
              <a:t>https://www.youtube.com/watch?v=SKhvuC4LsEI</a:t>
            </a:r>
            <a:r>
              <a:rPr lang="en" sz="1600" dirty="0">
                <a:solidFill>
                  <a:schemeClr val="accent3"/>
                </a:solidFill>
                <a:latin typeface="Times New Roman"/>
                <a:ea typeface="Times New Roman"/>
                <a:cs typeface="Times New Roman"/>
                <a:sym typeface="Times New Roman"/>
              </a:rPr>
              <a:t> (4:13)</a:t>
            </a:r>
            <a:endParaRPr sz="1600" dirty="0">
              <a:solidFill>
                <a:schemeClr val="accent3"/>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 sz="1600" u="sng" dirty="0">
                <a:solidFill>
                  <a:schemeClr val="accent3"/>
                </a:solidFill>
                <a:latin typeface="Times New Roman"/>
                <a:ea typeface="Times New Roman"/>
                <a:cs typeface="Times New Roman"/>
                <a:sym typeface="Times New Roman"/>
                <a:hlinkClick r:id="rId5"/>
              </a:rPr>
              <a:t>https://www.youtube.com/watch?v=KYangZ1AFn0</a:t>
            </a:r>
            <a:r>
              <a:rPr lang="en" sz="1600" dirty="0">
                <a:solidFill>
                  <a:schemeClr val="accent3"/>
                </a:solidFill>
                <a:latin typeface="Times New Roman"/>
                <a:ea typeface="Times New Roman"/>
                <a:cs typeface="Times New Roman"/>
                <a:sym typeface="Times New Roman"/>
              </a:rPr>
              <a:t> (0:21)</a:t>
            </a:r>
            <a:endParaRPr sz="1600" dirty="0">
              <a:solidFill>
                <a:schemeClr val="accent3"/>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 sz="1600" u="sng" dirty="0">
                <a:solidFill>
                  <a:schemeClr val="accent3"/>
                </a:solidFill>
                <a:latin typeface="Times New Roman"/>
                <a:ea typeface="Times New Roman"/>
                <a:cs typeface="Times New Roman"/>
                <a:sym typeface="Times New Roman"/>
                <a:hlinkClick r:id="rId6"/>
              </a:rPr>
              <a:t>https://www.youtube.com/watch?v=SP6u5PC1fYI</a:t>
            </a:r>
            <a:r>
              <a:rPr lang="en" sz="1600" dirty="0">
                <a:solidFill>
                  <a:schemeClr val="accent3"/>
                </a:solidFill>
                <a:latin typeface="Times New Roman"/>
                <a:ea typeface="Times New Roman"/>
                <a:cs typeface="Times New Roman"/>
                <a:sym typeface="Times New Roman"/>
              </a:rPr>
              <a:t>   (1:01)</a:t>
            </a:r>
            <a:endParaRPr sz="1600" dirty="0">
              <a:solidFill>
                <a:schemeClr val="accent3"/>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 sz="1600" u="sng" dirty="0">
                <a:solidFill>
                  <a:schemeClr val="accent3"/>
                </a:solidFill>
                <a:latin typeface="Times New Roman"/>
                <a:ea typeface="Times New Roman"/>
                <a:cs typeface="Times New Roman"/>
                <a:sym typeface="Times New Roman"/>
                <a:hlinkClick r:id="rId7"/>
              </a:rPr>
              <a:t>https://www.youtube.com/watch?v=BMhq2chMltw</a:t>
            </a:r>
            <a:r>
              <a:rPr lang="en" sz="1600" dirty="0">
                <a:solidFill>
                  <a:schemeClr val="accent3"/>
                </a:solidFill>
                <a:latin typeface="Times New Roman"/>
                <a:ea typeface="Times New Roman"/>
                <a:cs typeface="Times New Roman"/>
                <a:sym typeface="Times New Roman"/>
              </a:rPr>
              <a:t>  (5:27)</a:t>
            </a:r>
            <a:endParaRPr sz="1600" dirty="0">
              <a:solidFill>
                <a:schemeClr val="accent3"/>
              </a:solidFill>
              <a:latin typeface="Times New Roman"/>
              <a:ea typeface="Times New Roman"/>
              <a:cs typeface="Times New Roman"/>
              <a:sym typeface="Times New Roman"/>
            </a:endParaRPr>
          </a:p>
          <a:p>
            <a:pPr marL="0" lvl="0" indent="0">
              <a:lnSpc>
                <a:spcPct val="100000"/>
              </a:lnSpc>
              <a:spcBef>
                <a:spcPts val="1600"/>
              </a:spcBef>
              <a:spcAft>
                <a:spcPts val="0"/>
              </a:spcAft>
              <a:buNone/>
            </a:pPr>
            <a:r>
              <a:rPr lang="en" sz="1600" u="sng" dirty="0">
                <a:solidFill>
                  <a:schemeClr val="accent3"/>
                </a:solidFill>
                <a:latin typeface="Times New Roman"/>
                <a:ea typeface="Times New Roman"/>
                <a:cs typeface="Times New Roman"/>
                <a:sym typeface="Times New Roman"/>
                <a:hlinkClick r:id="rId8"/>
              </a:rPr>
              <a:t>https://www.youtube.com/watch?v=IZhlTlqhr6Y</a:t>
            </a:r>
            <a:r>
              <a:rPr lang="en" sz="1600" dirty="0">
                <a:solidFill>
                  <a:schemeClr val="accent3"/>
                </a:solidFill>
                <a:latin typeface="Times New Roman"/>
                <a:ea typeface="Times New Roman"/>
                <a:cs typeface="Times New Roman"/>
                <a:sym typeface="Times New Roman"/>
              </a:rPr>
              <a:t>  (5:53)</a:t>
            </a:r>
            <a:endParaRPr sz="1400" dirty="0">
              <a:solidFill>
                <a:schemeClr val="accent3"/>
              </a:solidFill>
              <a:latin typeface="Times New Roman"/>
              <a:ea typeface="Times New Roman"/>
              <a:cs typeface="Times New Roman"/>
              <a:sym typeface="Times New Roman"/>
            </a:endParaRPr>
          </a:p>
          <a:p>
            <a:pPr marL="0" lvl="0" indent="0">
              <a:spcBef>
                <a:spcPts val="1600"/>
              </a:spcBef>
              <a:spcAft>
                <a:spcPts val="1600"/>
              </a:spcAft>
              <a:buNone/>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30" name="Shape 130"/>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600">
                <a:latin typeface="Times New Roman"/>
                <a:ea typeface="Times New Roman"/>
                <a:cs typeface="Times New Roman"/>
                <a:sym typeface="Times New Roman"/>
              </a:rPr>
              <a:t>HEADON CRASHES CARS</a:t>
            </a:r>
            <a:endParaRPr sz="1600">
              <a:latin typeface="Times New Roman"/>
              <a:ea typeface="Times New Roman"/>
              <a:cs typeface="Times New Roman"/>
              <a:sym typeface="Times New Roman"/>
            </a:endParaRPr>
          </a:p>
          <a:p>
            <a:pPr marL="0" lvl="0" indent="0">
              <a:spcBef>
                <a:spcPts val="0"/>
              </a:spcBef>
              <a:spcAft>
                <a:spcPts val="0"/>
              </a:spcAft>
              <a:buNone/>
            </a:pPr>
            <a:r>
              <a:rPr lang="en" sz="1600" u="sng">
                <a:solidFill>
                  <a:schemeClr val="accent3"/>
                </a:solidFill>
                <a:latin typeface="Times New Roman"/>
                <a:ea typeface="Times New Roman"/>
                <a:cs typeface="Times New Roman"/>
                <a:sym typeface="Times New Roman"/>
                <a:hlinkClick r:id="rId3"/>
              </a:rPr>
              <a:t>https://www.youtube.com/watch?v=-zehWqiIX6E</a:t>
            </a:r>
            <a:r>
              <a:rPr lang="en" sz="1600">
                <a:solidFill>
                  <a:schemeClr val="accent3"/>
                </a:solidFill>
                <a:latin typeface="Times New Roman"/>
                <a:ea typeface="Times New Roman"/>
                <a:cs typeface="Times New Roman"/>
                <a:sym typeface="Times New Roman"/>
              </a:rPr>
              <a:t> (11:24)</a:t>
            </a:r>
            <a:endParaRPr sz="1600">
              <a:solidFill>
                <a:schemeClr val="accent3"/>
              </a:solidFill>
              <a:latin typeface="Times New Roman"/>
              <a:ea typeface="Times New Roman"/>
              <a:cs typeface="Times New Roman"/>
              <a:sym typeface="Times New Roman"/>
            </a:endParaRPr>
          </a:p>
          <a:p>
            <a:pPr marL="0" lvl="0" indent="0" rtl="0">
              <a:spcBef>
                <a:spcPts val="0"/>
              </a:spcBef>
              <a:spcAft>
                <a:spcPts val="0"/>
              </a:spcAft>
              <a:buNone/>
            </a:pPr>
            <a:r>
              <a:rPr lang="en" sz="1600" u="sng">
                <a:solidFill>
                  <a:schemeClr val="accent3"/>
                </a:solidFill>
                <a:latin typeface="Times New Roman"/>
                <a:ea typeface="Times New Roman"/>
                <a:cs typeface="Times New Roman"/>
                <a:sym typeface="Times New Roman"/>
                <a:hlinkClick r:id="rId4"/>
              </a:rPr>
              <a:t>https://www.youtube.com/watch?v=9YI0Ct1V4LU</a:t>
            </a:r>
            <a:r>
              <a:rPr lang="en" sz="1600">
                <a:solidFill>
                  <a:schemeClr val="accent3"/>
                </a:solidFill>
                <a:latin typeface="Times New Roman"/>
                <a:ea typeface="Times New Roman"/>
                <a:cs typeface="Times New Roman"/>
                <a:sym typeface="Times New Roman"/>
              </a:rPr>
              <a:t> (7:23)</a:t>
            </a:r>
            <a:endParaRPr sz="1600">
              <a:solidFill>
                <a:schemeClr val="accent3"/>
              </a:solidFill>
              <a:latin typeface="Times New Roman"/>
              <a:ea typeface="Times New Roman"/>
              <a:cs typeface="Times New Roman"/>
              <a:sym typeface="Times New Roman"/>
            </a:endParaRPr>
          </a:p>
          <a:p>
            <a:pPr marL="0" lvl="0" indent="0">
              <a:spcBef>
                <a:spcPts val="0"/>
              </a:spcBef>
              <a:spcAft>
                <a:spcPts val="0"/>
              </a:spcAft>
              <a:buNone/>
            </a:pPr>
            <a:endParaRPr sz="1600">
              <a:solidFill>
                <a:schemeClr val="accent3"/>
              </a:solidFill>
              <a:latin typeface="Times New Roman"/>
              <a:ea typeface="Times New Roman"/>
              <a:cs typeface="Times New Roman"/>
              <a:sym typeface="Times New Roman"/>
            </a:endParaRPr>
          </a:p>
          <a:p>
            <a:pPr marL="0" lvl="0" indent="0">
              <a:spcBef>
                <a:spcPts val="0"/>
              </a:spcBef>
              <a:spcAft>
                <a:spcPts val="0"/>
              </a:spcAft>
              <a:buNone/>
            </a:pPr>
            <a:r>
              <a:rPr lang="en" sz="1600">
                <a:latin typeface="Times New Roman"/>
                <a:ea typeface="Times New Roman"/>
                <a:cs typeface="Times New Roman"/>
                <a:sym typeface="Times New Roman"/>
              </a:rPr>
              <a:t>Accidents in America dashcam:</a:t>
            </a:r>
            <a:endParaRPr sz="1600">
              <a:latin typeface="Times New Roman"/>
              <a:ea typeface="Times New Roman"/>
              <a:cs typeface="Times New Roman"/>
              <a:sym typeface="Times New Roman"/>
            </a:endParaRPr>
          </a:p>
          <a:p>
            <a:pPr marL="0" lvl="0" indent="0" rtl="0">
              <a:spcBef>
                <a:spcPts val="0"/>
              </a:spcBef>
              <a:spcAft>
                <a:spcPts val="0"/>
              </a:spcAft>
              <a:buNone/>
            </a:pPr>
            <a:r>
              <a:rPr lang="en" sz="1600" u="sng">
                <a:solidFill>
                  <a:schemeClr val="accent3"/>
                </a:solidFill>
                <a:latin typeface="Times New Roman"/>
                <a:ea typeface="Times New Roman"/>
                <a:cs typeface="Times New Roman"/>
                <a:sym typeface="Times New Roman"/>
                <a:hlinkClick r:id="rId5"/>
              </a:rPr>
              <a:t>https://www.youtube.com/watch?v=5jP5wmnLIRo</a:t>
            </a:r>
            <a:r>
              <a:rPr lang="en" sz="1600">
                <a:solidFill>
                  <a:schemeClr val="accent3"/>
                </a:solidFill>
                <a:latin typeface="Times New Roman"/>
                <a:ea typeface="Times New Roman"/>
                <a:cs typeface="Times New Roman"/>
                <a:sym typeface="Times New Roman"/>
              </a:rPr>
              <a:t> (11:02)</a:t>
            </a:r>
            <a:endParaRPr sz="1600">
              <a:solidFill>
                <a:schemeClr val="accent3"/>
              </a:solidFill>
              <a:latin typeface="Times New Roman"/>
              <a:ea typeface="Times New Roman"/>
              <a:cs typeface="Times New Roman"/>
              <a:sym typeface="Times New Roman"/>
            </a:endParaRPr>
          </a:p>
          <a:p>
            <a:pPr marL="0" lvl="0" indent="0">
              <a:spcBef>
                <a:spcPts val="0"/>
              </a:spcBef>
              <a:spcAft>
                <a:spcPts val="0"/>
              </a:spcAft>
              <a:buNone/>
            </a:pPr>
            <a:r>
              <a:rPr lang="en" sz="1600" u="sng">
                <a:solidFill>
                  <a:schemeClr val="accent3"/>
                </a:solidFill>
                <a:latin typeface="Times New Roman"/>
                <a:ea typeface="Times New Roman"/>
                <a:cs typeface="Times New Roman"/>
                <a:sym typeface="Times New Roman"/>
                <a:hlinkClick r:id="rId6"/>
              </a:rPr>
              <a:t>https://www.youtube.com/watch?v=idoD_tYTKtc</a:t>
            </a:r>
            <a:r>
              <a:rPr lang="en" sz="1600">
                <a:solidFill>
                  <a:schemeClr val="accent3"/>
                </a:solidFill>
                <a:latin typeface="Times New Roman"/>
                <a:ea typeface="Times New Roman"/>
                <a:cs typeface="Times New Roman"/>
                <a:sym typeface="Times New Roman"/>
              </a:rPr>
              <a:t>  (5:04)</a:t>
            </a:r>
            <a:endParaRPr sz="1600">
              <a:solidFill>
                <a:schemeClr val="accent3"/>
              </a:solidFill>
              <a:latin typeface="Times New Roman"/>
              <a:ea typeface="Times New Roman"/>
              <a:cs typeface="Times New Roman"/>
              <a:sym typeface="Times New Roman"/>
            </a:endParaRPr>
          </a:p>
          <a:p>
            <a:pPr marL="0" lvl="0" indent="0">
              <a:spcBef>
                <a:spcPts val="0"/>
              </a:spcBef>
              <a:spcAft>
                <a:spcPts val="0"/>
              </a:spcAft>
              <a:buNone/>
            </a:pPr>
            <a:endParaRPr sz="1600">
              <a:latin typeface="Times New Roman"/>
              <a:ea typeface="Times New Roman"/>
              <a:cs typeface="Times New Roman"/>
              <a:sym typeface="Times New Roman"/>
            </a:endParaRPr>
          </a:p>
          <a:p>
            <a:pPr marL="0" lvl="0" indent="0">
              <a:spcBef>
                <a:spcPts val="0"/>
              </a:spcBef>
              <a:spcAft>
                <a:spcPts val="0"/>
              </a:spcAft>
              <a:buNone/>
            </a:pPr>
            <a:r>
              <a:rPr lang="en" sz="1600">
                <a:latin typeface="Times New Roman"/>
                <a:ea typeface="Times New Roman"/>
                <a:cs typeface="Times New Roman"/>
                <a:sym typeface="Times New Roman"/>
              </a:rPr>
              <a:t>accidents in india dashcam forward collision:</a:t>
            </a:r>
            <a:endParaRPr sz="1600">
              <a:latin typeface="Times New Roman"/>
              <a:ea typeface="Times New Roman"/>
              <a:cs typeface="Times New Roman"/>
              <a:sym typeface="Times New Roman"/>
            </a:endParaRPr>
          </a:p>
          <a:p>
            <a:pPr marL="0" lvl="0" indent="0">
              <a:spcBef>
                <a:spcPts val="0"/>
              </a:spcBef>
              <a:spcAft>
                <a:spcPts val="0"/>
              </a:spcAft>
              <a:buNone/>
            </a:pPr>
            <a:r>
              <a:rPr lang="en" sz="1600" u="sng">
                <a:solidFill>
                  <a:schemeClr val="accent3"/>
                </a:solidFill>
                <a:latin typeface="Times New Roman"/>
                <a:ea typeface="Times New Roman"/>
                <a:cs typeface="Times New Roman"/>
                <a:sym typeface="Times New Roman"/>
                <a:hlinkClick r:id="rId7"/>
              </a:rPr>
              <a:t>https://www.youtube.com/watch?v=1tjBKbTfwGQ</a:t>
            </a:r>
            <a:r>
              <a:rPr lang="en" sz="1600">
                <a:solidFill>
                  <a:schemeClr val="accent3"/>
                </a:solidFill>
                <a:latin typeface="Times New Roman"/>
                <a:ea typeface="Times New Roman"/>
                <a:cs typeface="Times New Roman"/>
                <a:sym typeface="Times New Roman"/>
              </a:rPr>
              <a:t> (0:40)</a:t>
            </a:r>
            <a:endParaRPr sz="1600">
              <a:solidFill>
                <a:schemeClr val="accent3"/>
              </a:solidFill>
              <a:latin typeface="Times New Roman"/>
              <a:ea typeface="Times New Roman"/>
              <a:cs typeface="Times New Roman"/>
              <a:sym typeface="Times New Roman"/>
            </a:endParaRPr>
          </a:p>
          <a:p>
            <a:pPr marL="0" lvl="0" indent="0">
              <a:spcBef>
                <a:spcPts val="0"/>
              </a:spcBef>
              <a:spcAft>
                <a:spcPts val="0"/>
              </a:spcAft>
              <a:buNone/>
            </a:pPr>
            <a:r>
              <a:rPr lang="en" sz="1600" u="sng">
                <a:solidFill>
                  <a:schemeClr val="accent3"/>
                </a:solidFill>
                <a:latin typeface="Times New Roman"/>
                <a:ea typeface="Times New Roman"/>
                <a:cs typeface="Times New Roman"/>
                <a:sym typeface="Times New Roman"/>
                <a:hlinkClick r:id="rId8"/>
              </a:rPr>
              <a:t>https://www.youtube.com/watch?v=eBi6vYawlRA</a:t>
            </a:r>
            <a:r>
              <a:rPr lang="en" sz="1600">
                <a:solidFill>
                  <a:schemeClr val="accent3"/>
                </a:solidFill>
                <a:latin typeface="Times New Roman"/>
                <a:ea typeface="Times New Roman"/>
                <a:cs typeface="Times New Roman"/>
                <a:sym typeface="Times New Roman"/>
              </a:rPr>
              <a:t> (0:30)</a:t>
            </a:r>
            <a:endParaRPr sz="1600">
              <a:solidFill>
                <a:schemeClr val="accent3"/>
              </a:solidFill>
              <a:latin typeface="Times New Roman"/>
              <a:ea typeface="Times New Roman"/>
              <a:cs typeface="Times New Roman"/>
              <a:sym typeface="Times New Roman"/>
            </a:endParaRPr>
          </a:p>
          <a:p>
            <a:pPr marL="0" lvl="0" indent="0">
              <a:spcBef>
                <a:spcPts val="0"/>
              </a:spcBef>
              <a:spcAft>
                <a:spcPts val="16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2050" name="Picture 2" descr="G:\New folder\1_qd_T1j_0dqGzsN8X-H89Pw.jpeg"/>
          <p:cNvPicPr>
            <a:picLocks noChangeAspect="1" noChangeArrowheads="1"/>
          </p:cNvPicPr>
          <p:nvPr/>
        </p:nvPicPr>
        <p:blipFill>
          <a:blip r:embed="rId2"/>
          <a:srcRect/>
          <a:stretch>
            <a:fillRect/>
          </a:stretch>
        </p:blipFill>
        <p:spPr bwMode="auto">
          <a:xfrm>
            <a:off x="0" y="361950"/>
            <a:ext cx="9296400" cy="4229100"/>
          </a:xfrm>
          <a:prstGeom prst="rect">
            <a:avLst/>
          </a:prstGeom>
          <a:noFill/>
        </p:spPr>
      </p:pic>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1064</Words>
  <Application>Microsoft Office PowerPoint</Application>
  <PresentationFormat>On-screen Show (16:9)</PresentationFormat>
  <Paragraphs>103</Paragraphs>
  <Slides>27</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Times New Roman</vt:lpstr>
      <vt:lpstr>Roboto</vt:lpstr>
      <vt:lpstr>Arial</vt:lpstr>
      <vt:lpstr>Geometric</vt:lpstr>
      <vt:lpstr>FORWARD COLLISION WARNING SYSTEM USING DEEP NEURAL NETWORKS</vt:lpstr>
      <vt:lpstr>ABSTRACT</vt:lpstr>
      <vt:lpstr> EXISTING SYSTEM:</vt:lpstr>
      <vt:lpstr>cont...</vt:lpstr>
      <vt:lpstr>Hardware Requirements:</vt:lpstr>
      <vt:lpstr>Software Requirements:</vt:lpstr>
      <vt:lpstr>Data Set</vt:lpstr>
      <vt:lpstr>PowerPoint Presentation</vt:lpstr>
      <vt:lpstr>PowerPoint Presentation</vt:lpstr>
      <vt:lpstr>PowerPoint Presentation</vt:lpstr>
      <vt:lpstr>PROPOSED SYSTEM:</vt:lpstr>
      <vt:lpstr>PowerPoint Presentation</vt:lpstr>
      <vt:lpstr>PowerPoint Presentation</vt:lpstr>
      <vt:lpstr>CODE  python deep_learning_video_detection.py</vt:lpstr>
      <vt:lpstr>CONT..</vt:lpstr>
      <vt:lpstr>CONT..</vt:lpstr>
      <vt:lpstr>CONT..</vt:lpstr>
      <vt:lpstr>CONT..</vt:lpstr>
      <vt:lpstr>CONT..</vt:lpstr>
      <vt:lpstr>CONT..</vt:lpstr>
      <vt:lpstr>PowerPoint Presentation</vt:lpstr>
      <vt:lpstr>PowerPoint Presentation</vt:lpstr>
      <vt:lpstr>Output Screens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FORWARD COLLISION WARNING SYSTEM USING DEEP NEURAL NETWORKS</dc:title>
  <cp:lastModifiedBy>BOA</cp:lastModifiedBy>
  <cp:revision>9</cp:revision>
  <dcterms:modified xsi:type="dcterms:W3CDTF">2018-08-02T22:48:54Z</dcterms:modified>
</cp:coreProperties>
</file>